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62" r:id="rId4"/>
    <p:sldId id="263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2" r:id="rId22"/>
    <p:sldId id="281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5" autoAdjust="0"/>
    <p:restoredTop sz="94660"/>
  </p:normalViewPr>
  <p:slideViewPr>
    <p:cSldViewPr snapToGrid="0">
      <p:cViewPr varScale="1">
        <p:scale>
          <a:sx n="69" d="100"/>
          <a:sy n="69" d="100"/>
        </p:scale>
        <p:origin x="6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6/1/2021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l-PL" smtClean="0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6/1/2021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6000" dirty="0" smtClean="0"/>
              <a:t>Niezmiennicze testy wielowymiarowego rozkładu normalnego</a:t>
            </a:r>
            <a:endParaRPr lang="pl-PL" sz="6000" dirty="0"/>
          </a:p>
        </p:txBody>
      </p:sp>
    </p:spTree>
    <p:extLst>
      <p:ext uri="{BB962C8B-B14F-4D97-AF65-F5344CB8AC3E}">
        <p14:creationId xmlns:p14="http://schemas.microsoft.com/office/powerpoint/2010/main" val="158182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Skośność </a:t>
            </a:r>
            <a:r>
              <a:rPr lang="pl-PL" dirty="0" err="1" smtClean="0"/>
              <a:t>Mardii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l-PL" dirty="0" smtClean="0"/>
                  <a:t>Mardia</a:t>
                </a:r>
                <a:r>
                  <a:rPr lang="pl-PL" dirty="0"/>
                  <a:t> zdefiniował wielowymiarową </a:t>
                </a:r>
                <a:r>
                  <a:rPr lang="pl-PL" dirty="0" smtClean="0"/>
                  <a:t>skośność, uogólniając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  <m:sup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  <m:r>
                      <a:rPr lang="pl-PL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l-PL" dirty="0" smtClean="0"/>
                  <a:t>na przypadek wielowymiarowy:</a:t>
                </a:r>
              </a:p>
              <a:p>
                <a:endParaRPr lang="pl-PL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∑"/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𝑗𝑘</m:t>
                              </m:r>
                            </m:sub>
                            <m:sup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</m:e>
                      </m:nary>
                      <m:f>
                        <m:f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∑"/>
                          <m:ctrlPr>
                            <a:rPr lang="pl-PL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pl-PL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pl-PL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pl-PL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pl-PL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pl-PL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pl-PL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sub>
                                    <m:sup>
                                      <m:r>
                                        <a:rPr lang="pl-PL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pl-PL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pl-PL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pl-PL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pl-PL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pl-PL" dirty="0" smtClean="0"/>
              </a:p>
              <a:p>
                <a:pPr marL="0" indent="0" algn="ctr">
                  <a:buNone/>
                </a:pPr>
                <a:endParaRPr lang="pl-PL" dirty="0" smtClean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pl-PL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</m:oMath>
                </a14:m>
                <a:r>
                  <a:rPr lang="pl-PL" dirty="0" smtClean="0"/>
                  <a:t> jest estymatorem niezmienniczej funkcji </a:t>
                </a:r>
              </a:p>
              <a:p>
                <a:pPr marL="0" indent="0" algn="ctr">
                  <a:buNone/>
                </a:pPr>
                <a:endParaRPr lang="pl-PL" b="0" i="1" dirty="0" smtClean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𝐸</m:t>
                      </m:r>
                      <m:sSup>
                        <m:sSup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3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502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Skośność </a:t>
            </a:r>
            <a:r>
              <a:rPr lang="pl-PL" dirty="0" err="1" smtClean="0"/>
              <a:t>Mardii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l-PL" dirty="0" smtClean="0"/>
                  <a:t>Baxinghaus i </a:t>
                </a:r>
                <a:r>
                  <a:rPr lang="pl-PL" dirty="0" err="1" smtClean="0"/>
                  <a:t>Henze</a:t>
                </a:r>
                <a:r>
                  <a:rPr lang="pl-PL" dirty="0" smtClean="0"/>
                  <a:t> udowodnili, że: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𝑛</m:t>
                      </m:r>
                      <m:sSubSup>
                        <m:sSubSup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pl-PL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groupCh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f>
                            <m:f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d>
                                <m:dPr>
                                  <m:ctrlP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d>
                            </m:num>
                            <m:den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sub>
                        <m:sup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pl-PL" dirty="0" smtClean="0"/>
              </a:p>
              <a:p>
                <a:pPr marL="0" indent="0">
                  <a:buNone/>
                </a:pPr>
                <a:r>
                  <a:rPr lang="pl-PL" dirty="0" smtClean="0"/>
                  <a:t>gdzie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sSup>
                                <m:sSupPr>
                                  <m:ctrlPr>
                                    <a:rPr lang="pl-PL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"/>
                                      <m:ctrlPr>
                                        <a:rPr lang="pl-PL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"/>
                                          <m:endChr m:val="‖"/>
                                          <m:ctrlPr>
                                            <a:rPr lang="pl-P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pl-PL" i="1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pl-PL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sSup>
                            <m:sSup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  <m:sup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pl-PL" dirty="0" smtClean="0"/>
              </a:p>
              <a:p>
                <a:pPr marL="0" indent="0" algn="ctr">
                  <a:buNone/>
                </a:pPr>
                <a:endParaRPr lang="pl-PL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sSup>
                            <m:sSup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  <m:sup>
                              <m:r>
                                <a:rPr lang="pl-PL" b="0" i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num>
                        <m:den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3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49" t="-87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453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Skośność </a:t>
            </a:r>
            <a:r>
              <a:rPr lang="pl-PL" dirty="0" err="1" smtClean="0"/>
              <a:t>Mardii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pl-PL" dirty="0" smtClean="0"/>
                  <a:t>W teście skośności </a:t>
                </a:r>
                <a:r>
                  <a:rPr lang="pl-PL" dirty="0" err="1" smtClean="0"/>
                  <a:t>Mardii</a:t>
                </a:r>
                <a:r>
                  <a:rPr lang="pl-PL" dirty="0" smtClean="0"/>
                  <a:t>, gdy </a:t>
                </a:r>
                <a:r>
                  <a:rPr lang="pl-PL" dirty="0"/>
                  <a:t>próba pochodzi z populacji o wielowymiarowym rozkładzie normalnym (hipoteza zerowa), to </a:t>
                </a:r>
                <a:endParaRPr lang="pl-PL" dirty="0" smtClean="0"/>
              </a:p>
              <a:p>
                <a:endParaRPr lang="pl-PL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i="1">
                          <a:latin typeface="Cambria Math" panose="02040503050406030204" pitchFamily="18" charset="0"/>
                        </a:rPr>
                        <m:t>𝑛</m:t>
                      </m:r>
                      <m:sSubSup>
                        <m:sSubSup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pl-PL" i="1">
                          <a:latin typeface="Cambria Math" panose="02040503050406030204" pitchFamily="18" charset="0"/>
                        </a:rPr>
                        <m:t>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pl-PL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groupChr>
                      <m:r>
                        <a:rPr lang="pl-PL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6</m:t>
                      </m:r>
                      <m:sSubSup>
                        <m:sSubSup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f>
                            <m:f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d>
                                <m:dPr>
                                  <m:ctrlPr>
                                    <a:rPr lang="pl-PL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l-PL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pl-PL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pl-PL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l-PL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pl-PL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pl-PL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d>
                            </m:num>
                            <m:den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sub>
                        <m:sup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pl-PL" b="1" dirty="0" smtClean="0"/>
              </a:p>
              <a:p>
                <a:pPr marL="0" indent="0">
                  <a:buNone/>
                </a:pPr>
                <a:endParaRPr lang="pl-PL" b="1" dirty="0"/>
              </a:p>
              <a:p>
                <a:pPr marL="0" indent="0">
                  <a:buNone/>
                </a:pPr>
                <a:r>
                  <a:rPr lang="pl-PL" dirty="0" smtClean="0"/>
                  <a:t>     czyli statystyka testowa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pl-P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l-PL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pl-PL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sSubSup>
                      <m:sSubSup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pl-PL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pl-PL" dirty="0" smtClean="0"/>
                  <a:t> ma asymptotyczny rozkład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l-PL" dirty="0" smtClean="0"/>
                  <a:t> o           </a:t>
                </a:r>
                <a14:m>
                  <m:oMath xmlns:m="http://schemas.openxmlformats.org/officeDocument/2006/math">
                    <m:r>
                      <a:rPr lang="pl-PL" b="0" i="0" smtClean="0">
                        <a:latin typeface="Cambria Math" panose="02040503050406030204" pitchFamily="18" charset="0"/>
                      </a:rPr>
                      <m:t>     </m:t>
                    </m:r>
                    <m:f>
                      <m:f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pl-PL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d>
                          <m:dPr>
                            <m:ctrlPr>
                              <a:rPr lang="pl-PL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</m:num>
                      <m:den>
                        <m:r>
                          <a:rPr lang="pl-PL" b="0" i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pl-PL" dirty="0" smtClean="0"/>
                  <a:t> stopniach swobody. </a:t>
                </a:r>
              </a:p>
              <a:p>
                <a:pPr marL="0" indent="0" algn="ctr">
                  <a:buNone/>
                </a:pPr>
                <a:endParaRPr lang="pl-PL" dirty="0"/>
              </a:p>
            </p:txBody>
          </p:sp>
        </mc:Choice>
        <mc:Fallback xmlns="">
          <p:sp>
            <p:nvSpPr>
              <p:cNvPr id="3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2" t="-727" r="-34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823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Skośność w sensie Mori, </a:t>
            </a:r>
            <a:r>
              <a:rPr lang="pl-PL" dirty="0" err="1"/>
              <a:t>Rohatgi</a:t>
            </a:r>
            <a:r>
              <a:rPr lang="pl-PL" dirty="0"/>
              <a:t> i </a:t>
            </a:r>
            <a:r>
              <a:rPr lang="pl-PL" dirty="0" err="1"/>
              <a:t>Szekely’ego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l-PL" dirty="0" smtClean="0"/>
                  <a:t>Mori, </a:t>
                </a:r>
                <a:r>
                  <a:rPr lang="pl-PL" dirty="0" err="1"/>
                  <a:t>Rohatgi</a:t>
                </a:r>
                <a:r>
                  <a:rPr lang="pl-PL" dirty="0"/>
                  <a:t> i </a:t>
                </a:r>
                <a:r>
                  <a:rPr lang="pl-PL" dirty="0" err="1"/>
                  <a:t>Szekely</a:t>
                </a:r>
                <a:r>
                  <a:rPr lang="pl-PL" dirty="0"/>
                  <a:t> </a:t>
                </a:r>
                <a:r>
                  <a:rPr lang="pl-PL" dirty="0" smtClean="0"/>
                  <a:t>badali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pl-PL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pl-PL" i="1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pl-PL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pl-PL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pl-P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pl-PL" i="1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pl-PL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pl-PL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l-PL" dirty="0" smtClean="0"/>
              </a:p>
              <a:p>
                <a:pPr marL="360000" indent="0">
                  <a:buNone/>
                </a:pPr>
                <a:r>
                  <a:rPr lang="pl-PL" dirty="0" smtClean="0"/>
                  <a:t>jako populacyjną miarę wielowymiarowej skośności. Miara ta     podobnie jak miara </a:t>
                </a:r>
                <a:r>
                  <a:rPr lang="pl-PL" dirty="0" err="1" smtClean="0"/>
                  <a:t>Mardii</a:t>
                </a:r>
                <a:r>
                  <a:rPr lang="pl-PL" dirty="0" smtClean="0"/>
                  <a:t> sprowadza się do kwadratu </a:t>
                </a:r>
                <a:r>
                  <a:rPr lang="pl-PL" dirty="0" err="1" smtClean="0"/>
                  <a:t>skosnośći</a:t>
                </a:r>
                <a:r>
                  <a:rPr lang="pl-PL" dirty="0" smtClean="0"/>
                  <a:t> próby w przypadku jednowymiarowym. Analogicznie do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pl-PL" dirty="0" smtClean="0"/>
                  <a:t> odrzucamy hipotezę o wielowymiarowej normalności dla dużych wartości próby niezmienniczej: </a:t>
                </a:r>
              </a:p>
              <a:p>
                <a:pPr marL="3600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pl-PL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∑"/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𝑗𝑘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𝑗𝑗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𝑗𝑘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3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939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Skośność w sensie Mori, </a:t>
            </a:r>
            <a:r>
              <a:rPr lang="pl-PL" dirty="0" err="1"/>
              <a:t>Rohatgi</a:t>
            </a:r>
            <a:r>
              <a:rPr lang="pl-PL" dirty="0"/>
              <a:t> i </a:t>
            </a:r>
            <a:r>
              <a:rPr lang="pl-PL" dirty="0" err="1"/>
              <a:t>Szekely’ego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l-PL" dirty="0" smtClean="0"/>
                  <a:t>Mamy:</a:t>
                </a:r>
              </a:p>
              <a:p>
                <a:endParaRPr lang="pl-PL" dirty="0"/>
              </a:p>
              <a:p>
                <a:pPr marL="324000" indent="0">
                  <a:buNone/>
                </a:pPr>
                <a:endParaRPr lang="pl-PL" dirty="0" smtClean="0"/>
              </a:p>
              <a:p>
                <a:pPr marL="324000" indent="0">
                  <a:buNone/>
                </a:pPr>
                <a:r>
                  <a:rPr lang="pl-PL" dirty="0" smtClean="0"/>
                  <a:t>gdzie </a:t>
                </a:r>
                <a14:m>
                  <m:oMath xmlns:m="http://schemas.openxmlformats.org/officeDocument/2006/math">
                    <m:r>
                      <a:rPr lang="pl-PL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pl-PL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d>
                        <m:sSub>
                          <m:sSubPr>
                            <m:ctrlPr>
                              <a:rPr lang="pl-PL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pl-PL" b="0" i="0" smtClean="0">
                        <a:latin typeface="Cambria Math" panose="02040503050406030204" pitchFamily="18" charset="0"/>
                      </a:rPr>
                      <m:t> .</m:t>
                    </m:r>
                  </m:oMath>
                </a14:m>
                <a:r>
                  <a:rPr lang="pl-PL" dirty="0" smtClean="0"/>
                  <a:t> Z drugiej strony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d>
                      <m:d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pl-PL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̃"/>
                                <m:ctrlP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acc>
                          </m:e>
                          <m:sub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  <m:sup>
                            <m:d>
                              <m:dPr>
                                <m:ctrlP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bSup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pl-PL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  <m:sup>
                            <m:d>
                              <m:dPr>
                                <m:ctrlP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bSup>
                      </m:e>
                    </m:d>
                    <m:r>
                      <a:rPr lang="pl-PL" b="0" i="1" smtClean="0">
                        <a:latin typeface="Cambria Math" panose="02040503050406030204" pitchFamily="18" charset="0"/>
                      </a:rPr>
                      <m:t> </m:t>
                    </m:r>
                    <m:groupChr>
                      <m:groupChrPr>
                        <m:chr m:val="→"/>
                        <m:vertJc m:val="bot"/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pl-PL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groupChr>
                    <m:r>
                      <a:rPr lang="pl-PL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l-PL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pl-PL" b="0" i="0" smtClean="0">
                        <a:latin typeface="Cambria Math" panose="02040503050406030204" pitchFamily="18" charset="0"/>
                      </a:rPr>
                      <m:t>(0,</m:t>
                    </m:r>
                    <m:sSup>
                      <m:sSup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l-PL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l-PL" dirty="0" smtClean="0"/>
              </a:p>
              <a:p>
                <a:pPr marL="0" indent="0">
                  <a:buNone/>
                </a:pPr>
                <a:r>
                  <a:rPr lang="pl-PL" dirty="0" smtClean="0"/>
                  <a:t> </a:t>
                </a:r>
              </a:p>
              <a:p>
                <a:endParaRPr lang="pl-PL" dirty="0"/>
              </a:p>
            </p:txBody>
          </p:sp>
        </mc:Choice>
        <mc:Fallback xmlns="">
          <p:sp>
            <p:nvSpPr>
              <p:cNvPr id="3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Prostokąt 3"/>
              <p:cNvSpPr/>
              <p:nvPr/>
            </p:nvSpPr>
            <p:spPr>
              <a:xfrm>
                <a:off x="4847215" y="2531933"/>
                <a:ext cx="1419941" cy="5088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l-PL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acc>
                            <m:accPr>
                              <m:chr m:val="̃"/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  <m:sub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  <m:groupChr>
                        <m:groupChrPr>
                          <m:chr m:val="→"/>
                          <m:vertJc m:val="bot"/>
                          <m:ctrlPr>
                            <a:rPr lang="pl-PL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pl-PL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groupCh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𝜆</m:t>
                      </m:r>
                      <m:sSubSup>
                        <m:sSubSup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4" name="Prostoką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7215" y="2531933"/>
                <a:ext cx="1419941" cy="5088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13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Skośność w sensie Malkovicha i </a:t>
            </a:r>
            <a:r>
              <a:rPr lang="pl-PL" dirty="0" err="1"/>
              <a:t>Afifi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l-PL" dirty="0" smtClean="0"/>
                  <a:t>Wprowadzili: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  <m:sup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l-PL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pl-PL" b="0" i="0" smtClean="0">
                                  <a:latin typeface="Cambria Math" panose="02040503050406030204" pitchFamily="18" charset="0"/>
                                </a:rPr>
                                <m:t>u</m:t>
                              </m:r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pl-PL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l-PL" b="0" i="1" smtClean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pl-PL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pl-PL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pl-P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p>
                                                    <m:sSupPr>
                                                      <m:ctrlPr>
                                                        <a:rPr lang="pl-PL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pl-PL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𝑢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pl-PL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′</m:t>
                                                      </m:r>
                                                    </m:sup>
                                                  </m:sSup>
                                                  <m:r>
                                                    <a:rPr lang="pl-P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𝑋</m:t>
                                                  </m:r>
                                                  <m:r>
                                                    <a:rPr lang="pl-P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sSup>
                                                    <m:sSupPr>
                                                      <m:ctrlPr>
                                                        <a:rPr lang="pl-PL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pl-PL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𝑢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pl-PL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′</m:t>
                                                      </m:r>
                                                    </m:sup>
                                                  </m:sSup>
                                                  <m:r>
                                                    <a:rPr lang="pl-P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𝜇</m:t>
                                                  </m:r>
                                                </m:e>
                                              </m:d>
                                            </m:e>
                                            <m:sup>
                                              <m:r>
                                                <a:rPr lang="pl-PL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pl-PL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pl-P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l-PL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p>
                                          <m:r>
                                            <a:rPr lang="pl-PL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pl-PL" i="1" smtClean="0">
                                          <a:latin typeface="Cambria Math" panose="02040503050406030204" pitchFamily="18" charset="0"/>
                                        </a:rPr>
                                        <m:t>∑</m:t>
                                      </m:r>
                                      <m:r>
                                        <a:rPr lang="pl-PL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</m:oMath>
                  </m:oMathPara>
                </a14:m>
                <a:endParaRPr lang="pl-PL" dirty="0" smtClean="0"/>
              </a:p>
              <a:p>
                <a:pPr marL="0" indent="0" algn="ctr">
                  <a:buNone/>
                </a:pPr>
                <a:endParaRPr lang="pl-PL" dirty="0" smtClean="0"/>
              </a:p>
              <a:p>
                <a:pPr marL="342000" indent="0">
                  <a:buNone/>
                </a:pPr>
                <a:r>
                  <a:rPr lang="pl-PL" dirty="0" smtClean="0"/>
                  <a:t>Jako miarę skośności wektora </a:t>
                </a:r>
                <a14:m>
                  <m:oMath xmlns:m="http://schemas.openxmlformats.org/officeDocument/2006/math">
                    <m:r>
                      <a:rPr lang="pl-PL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pl-PL" dirty="0" smtClean="0"/>
                  <a:t> o wartości oczekiwanej </a:t>
                </a:r>
                <a14:m>
                  <m:oMath xmlns:m="http://schemas.openxmlformats.org/officeDocument/2006/math">
                    <m:r>
                      <a:rPr lang="pl-PL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pl-PL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l-PL" dirty="0" smtClean="0"/>
                  <a:t>i niesingularnej macierzy kowariancji </a:t>
                </a:r>
                <a14:m>
                  <m:oMath xmlns:m="http://schemas.openxmlformats.org/officeDocument/2006/math">
                    <m:r>
                      <a:rPr lang="pl-PL" b="0" i="1" smtClean="0">
                        <a:latin typeface="Cambria Math" panose="02040503050406030204" pitchFamily="18" charset="0"/>
                      </a:rPr>
                      <m:t>∑.</m:t>
                    </m:r>
                  </m:oMath>
                </a14:m>
                <a:r>
                  <a:rPr lang="pl-PL" dirty="0" smtClean="0"/>
                  <a:t> </a:t>
                </a:r>
              </a:p>
              <a:p>
                <a:pPr marL="342000" indent="0">
                  <a:buNone/>
                </a:pPr>
                <a:endParaRPr lang="pl-PL" dirty="0" smtClean="0"/>
              </a:p>
              <a:p>
                <a:pPr marL="34200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pl-PL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pl-P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pl-P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pl-P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</m:t>
                    </m:r>
                    <m:d>
                      <m:dPr>
                        <m:begChr m:val="‖"/>
                        <m:endChr m:val="‖"/>
                        <m:ctrlPr>
                          <a:rPr lang="pl-P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pl-P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pl-PL" dirty="0" smtClean="0"/>
                  <a:t> </a:t>
                </a:r>
                <a:endParaRPr lang="pl-PL" dirty="0"/>
              </a:p>
            </p:txBody>
          </p:sp>
        </mc:Choice>
        <mc:Fallback xmlns="">
          <p:sp>
            <p:nvSpPr>
              <p:cNvPr id="3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654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Skośność w sensie Malkovicha i </a:t>
            </a:r>
            <a:r>
              <a:rPr lang="pl-PL" dirty="0" err="1"/>
              <a:t>Afifi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l-PL" dirty="0" smtClean="0"/>
                  <a:t>Wielowymiarowa skośność próby w sensie Malkovicha i </a:t>
                </a:r>
                <a:r>
                  <a:rPr lang="pl-PL" dirty="0" err="1" smtClean="0"/>
                  <a:t>Afifi</a:t>
                </a:r>
                <a:r>
                  <a:rPr lang="pl-PL" dirty="0"/>
                  <a:t> </a:t>
                </a:r>
                <a:r>
                  <a:rPr lang="pl-PL" dirty="0" smtClean="0"/>
                  <a:t>to:</a:t>
                </a:r>
              </a:p>
              <a:p>
                <a:endParaRPr lang="pl-PL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  <m:sup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l-PL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pl-PL" b="0" i="0" smtClean="0">
                                  <a:latin typeface="Cambria Math" panose="02040503050406030204" pitchFamily="18" charset="0"/>
                                </a:rPr>
                                <m:t>u</m:t>
                              </m:r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sSubSup>
                            <m:sSubSup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bSup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pl-PL" dirty="0" smtClean="0"/>
              </a:p>
              <a:p>
                <a:pPr marL="0" indent="0" algn="ctr">
                  <a:buNone/>
                </a:pPr>
                <a:endParaRPr lang="pl-PL" dirty="0" smtClean="0"/>
              </a:p>
              <a:p>
                <a:pPr marL="342000" indent="0">
                  <a:buNone/>
                </a:pPr>
                <a:r>
                  <a:rPr lang="pl-PL" dirty="0"/>
                  <a:t>g</a:t>
                </a:r>
                <a:r>
                  <a:rPr lang="pl-PL" dirty="0" smtClean="0"/>
                  <a:t>dzie </a:t>
                </a:r>
              </a:p>
              <a:p>
                <a:pPr marL="34200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d>
                            <m:d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  <m:d>
                        <m:d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pl-PL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pl-PL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l-PL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m:rPr>
                                          <m:sty m:val="p"/>
                                        </m:rPr>
                                        <a:rPr lang="pl-PL">
                                          <a:latin typeface="Cambria Math" panose="02040503050406030204" pitchFamily="18" charset="0"/>
                                        </a:rPr>
                                        <m:t>n</m:t>
                                      </m:r>
                                    </m:den>
                                  </m:f>
                                  <m:nary>
                                    <m:naryPr>
                                      <m:chr m:val="∑"/>
                                      <m:ctrlPr>
                                        <a:rPr lang="pl-PL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pl-PL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pl-PL" b="0" i="1" smtClean="0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pl-PL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  <m:e>
                                      <m:sSup>
                                        <m:sSupPr>
                                          <m:ctrlPr>
                                            <a:rPr lang="pl-PL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pl-PL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pl-P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pl-P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𝑢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pl-P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′</m:t>
                                                  </m:r>
                                                </m:sup>
                                              </m:sSup>
                                              <m:sSub>
                                                <m:sSubPr>
                                                  <m:ctrlPr>
                                                    <a:rPr lang="pl-P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pl-P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𝑋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pl-P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𝑗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pl-PL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sSup>
                                                <m:sSupPr>
                                                  <m:ctrlPr>
                                                    <a:rPr lang="pl-P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pl-P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𝑢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pl-P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′</m:t>
                                                  </m:r>
                                                </m:sup>
                                              </m:sSup>
                                              <m:sSub>
                                                <m:sSubPr>
                                                  <m:ctrlPr>
                                                    <a:rPr lang="pl-P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acc>
                                                    <m:accPr>
                                                      <m:chr m:val="̅"/>
                                                      <m:ctrlPr>
                                                        <a:rPr lang="pl-PL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accPr>
                                                    <m:e>
                                                      <m:r>
                                                        <a:rPr lang="pl-PL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𝑋</m:t>
                                                      </m:r>
                                                    </m:e>
                                                  </m:acc>
                                                </m:e>
                                                <m:sub>
                                                  <m:r>
                                                    <a:rPr lang="pl-PL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𝑛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pl-PL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</m:e>
                                  </m:nary>
                                </m:e>
                              </m:d>
                            </m:e>
                            <m:sup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pl-PL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pl-PL" b="0" i="0" smtClean="0">
                                          <a:latin typeface="Cambria Math" panose="02040503050406030204" pitchFamily="18" charset="0"/>
                                        </a:rPr>
                                        <m:t>u</m:t>
                                      </m:r>
                                    </m:e>
                                    <m:sup>
                                      <m:r>
                                        <a:rPr lang="pl-PL" b="0" i="0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pl-PL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pl-PL" b="0" i="0" smtClean="0">
                                          <a:latin typeface="Cambria Math" panose="02040503050406030204" pitchFamily="18" charset="0"/>
                                        </a:rPr>
                                        <m:t>S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pl-PL" b="0" i="0" smtClean="0">
                                          <a:latin typeface="Cambria Math" panose="02040503050406030204" pitchFamily="18" charset="0"/>
                                        </a:rPr>
                                        <m:t>n</m:t>
                                      </m:r>
                                    </m:sub>
                                  </m:sSub>
                                  <m:r>
                                    <m:rPr>
                                      <m:sty m:val="p"/>
                                    </m:rPr>
                                    <a:rPr lang="pl-PL" b="0" i="0" smtClean="0">
                                      <a:latin typeface="Cambria Math" panose="02040503050406030204" pitchFamily="18" charset="0"/>
                                    </a:rPr>
                                    <m:t>u</m:t>
                                  </m:r>
                                </m:e>
                              </m:d>
                            </m:e>
                            <m:sup>
                              <m:r>
                                <a:rPr lang="pl-PL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l-PL" dirty="0" smtClean="0"/>
              </a:p>
              <a:p>
                <a:pPr marL="342000" indent="0">
                  <a:buNone/>
                </a:pPr>
                <a:r>
                  <a:rPr lang="pl-PL" dirty="0" smtClean="0"/>
                  <a:t>Oznacza kwadrat jednowymiarowej skośności próby dla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l-PL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pl-PL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l-PL" dirty="0" smtClean="0"/>
                  <a:t>po rzutowaniu w kierunku </a:t>
                </a:r>
                <a14:m>
                  <m:oMath xmlns:m="http://schemas.openxmlformats.org/officeDocument/2006/math">
                    <m:r>
                      <a:rPr lang="pl-PL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pl-PL" dirty="0" smtClean="0"/>
                  <a:t> </a:t>
                </a:r>
                <a:endParaRPr lang="pl-PL" dirty="0"/>
              </a:p>
            </p:txBody>
          </p:sp>
        </mc:Choice>
        <mc:Fallback xmlns="">
          <p:sp>
            <p:nvSpPr>
              <p:cNvPr id="3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 r="-74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443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Skośność w sensie Malkovicha i </a:t>
            </a:r>
            <a:r>
              <a:rPr lang="pl-PL" dirty="0" err="1"/>
              <a:t>Afifi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l-PL" dirty="0" smtClean="0"/>
                  <a:t>Przy założeniach, że rozkład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p>
                    </m:sSup>
                  </m:oMath>
                </a14:m>
                <a:r>
                  <a:rPr lang="pl-PL" dirty="0" smtClean="0"/>
                  <a:t> jest znormalizowany, </a:t>
                </a:r>
                <a14:m>
                  <m:oMath xmlns:m="http://schemas.openxmlformats.org/officeDocument/2006/math">
                    <m:r>
                      <a:rPr lang="pl-PL" b="0" i="1" smtClean="0">
                        <a:latin typeface="Cambria Math" panose="02040503050406030204" pitchFamily="18" charset="0"/>
                      </a:rPr>
                      <m:t>𝐸</m:t>
                    </m:r>
                    <m:sSup>
                      <m:sSup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pl-PL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pl-PL" b="0" i="1" smtClean="0">
                        <a:latin typeface="Cambria Math" panose="02040503050406030204" pitchFamily="18" charset="0"/>
                      </a:rPr>
                      <m:t>&lt;∞</m:t>
                    </m:r>
                  </m:oMath>
                </a14:m>
                <a:r>
                  <a:rPr lang="pl-PL" dirty="0" smtClean="0"/>
                  <a:t> i jest sferycznie symetryczny, mamy: </a:t>
                </a:r>
              </a:p>
              <a:p>
                <a:endParaRPr lang="pl-PL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𝑛</m:t>
                      </m:r>
                      <m:sSubSup>
                        <m:sSubSup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  <m:sup>
                          <m:d>
                            <m:d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  <m:groupChr>
                        <m:groupChrPr>
                          <m:chr m:val="→"/>
                          <m:vertJc m:val="bot"/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pl-PL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groupChr>
                      <m:func>
                        <m:func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l-PL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pl-PL">
                                  <a:latin typeface="Cambria Math" panose="02040503050406030204" pitchFamily="18" charset="0"/>
                                </a:rPr>
                                <m:t>u</m:t>
                              </m:r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pl-PL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l-PL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pl-PL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pl-PL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pl-PL" dirty="0"/>
              </a:p>
              <a:p>
                <a:pPr marL="342000" indent="0">
                  <a:buNone/>
                </a:pPr>
                <a:r>
                  <a:rPr lang="pl-PL" dirty="0"/>
                  <a:t>g</a:t>
                </a:r>
                <a:r>
                  <a:rPr lang="pl-PL" dirty="0" smtClean="0"/>
                  <a:t>dzie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l-PL" b="0" i="0" smtClean="0">
                        <a:latin typeface="Cambria Math" panose="02040503050406030204" pitchFamily="18" charset="0"/>
                      </a:rPr>
                      <m:t>Z</m:t>
                    </m:r>
                    <m:r>
                      <a:rPr lang="pl-PL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l-PL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pl-P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l-PL" dirty="0" smtClean="0"/>
                  <a:t> jest procesem gaussowskim o zerowej średniej na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pl-PL" dirty="0" smtClean="0"/>
                  <a:t> z ciągłą ścieżką próbki i jądrem kowariancji: </a:t>
                </a:r>
              </a:p>
              <a:p>
                <a:pPr marL="342000" indent="0">
                  <a:buNone/>
                </a:pPr>
                <a:endParaRPr lang="pl-PL" dirty="0"/>
              </a:p>
              <a:p>
                <a:pPr marL="3420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sSup>
                            <m:sSup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  <m:sup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)^3</m:t>
                          </m:r>
                        </m:num>
                        <m:den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+2)(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+4)</m:t>
                          </m:r>
                        </m:den>
                      </m:f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+9</m:t>
                      </m:r>
                      <m:d>
                        <m:d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sSup>
                                <m:sSupPr>
                                  <m:ctrlP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pl-PL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l-PL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d>
                                <m:dPr>
                                  <m:ctrlP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e>
                              </m:d>
                            </m:den>
                          </m:f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sSup>
                                <m:sSupPr>
                                  <m:ctrlP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pl-PL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l-PL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+2)(</m:t>
                              </m:r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+4)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l-PL" b="0" i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pl-PL" b="0" dirty="0" smtClean="0"/>
              </a:p>
              <a:p>
                <a:pPr marL="342000" indent="0">
                  <a:buNone/>
                </a:pPr>
                <a:r>
                  <a:rPr lang="pl-PL" dirty="0" smtClean="0"/>
                  <a:t>  </a:t>
                </a:r>
                <a:endParaRPr lang="pl-PL" dirty="0"/>
              </a:p>
              <a:p>
                <a:pPr marL="0" indent="0" algn="ctr">
                  <a:buNone/>
                </a:pPr>
                <a:endParaRPr lang="pl-PL" dirty="0"/>
              </a:p>
            </p:txBody>
          </p:sp>
        </mc:Choice>
        <mc:Fallback xmlns="">
          <p:sp>
            <p:nvSpPr>
              <p:cNvPr id="3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 r="-27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171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Testy oparte na miarach </a:t>
            </a:r>
            <a:r>
              <a:rPr lang="pl-PL" dirty="0" err="1"/>
              <a:t>kurtozy</a:t>
            </a:r>
            <a:r>
              <a:rPr lang="pl-PL" dirty="0"/>
              <a:t> wielowymiarowej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l-PL" dirty="0" smtClean="0"/>
                  <a:t>Jednowymiarowa </a:t>
                </a:r>
                <a:r>
                  <a:rPr lang="pl-PL" dirty="0" err="1" smtClean="0"/>
                  <a:t>kurtoza</a:t>
                </a:r>
                <a:r>
                  <a:rPr lang="pl-PL" dirty="0" smtClean="0"/>
                  <a:t> </a:t>
                </a:r>
                <a:r>
                  <a:rPr lang="pl-PL" dirty="0" err="1" smtClean="0"/>
                  <a:t>próbkowa</a:t>
                </a:r>
                <a:r>
                  <a:rPr lang="pl-PL" dirty="0" smtClean="0"/>
                  <a:t>: </a:t>
                </a:r>
              </a:p>
              <a:p>
                <a:pPr marL="0" indent="0" algn="ctr">
                  <a:buNone/>
                </a:pPr>
                <a:endParaRPr lang="pl-PL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sSup>
                        <m:sSup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nary>
                            <m:naryPr>
                              <m:chr m:val="∑"/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pl-PL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pl-PL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l-PL" b="0" i="1" smtClean="0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pl-PL" b="0" i="1" smtClean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pl-PL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pl-PL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pl-PL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pl-PL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pl-PL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pl-PL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l-PL" b="0" i="1" smtClean="0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pl-PL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nary>
                        </m:e>
                        <m:sup>
                          <m:r>
                            <a:rPr lang="pl-PL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pl-PL" dirty="0" smtClean="0"/>
              </a:p>
              <a:p>
                <a:r>
                  <a:rPr lang="pl-PL" dirty="0" smtClean="0"/>
                  <a:t>Jest </a:t>
                </a:r>
                <a:r>
                  <a:rPr lang="pl-PL" dirty="0"/>
                  <a:t>estymatorem czwartego momentu (standaryzowanego) rozkładu bazowego. </a:t>
                </a:r>
              </a:p>
            </p:txBody>
          </p:sp>
        </mc:Choice>
        <mc:Fallback xmlns="">
          <p:sp>
            <p:nvSpPr>
              <p:cNvPr id="3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941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Kurtoza</a:t>
            </a:r>
            <a:r>
              <a:rPr lang="pl-PL" dirty="0"/>
              <a:t> w sensie </a:t>
            </a:r>
            <a:r>
              <a:rPr lang="pl-PL" dirty="0" err="1"/>
              <a:t>Mardii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l-PL" dirty="0" smtClean="0"/>
                  <a:t>Mardia wyprowadził wzór na wielowymiarową miarę </a:t>
                </a:r>
                <a:r>
                  <a:rPr lang="pl-PL" dirty="0" err="1" smtClean="0"/>
                  <a:t>kurtozy</a:t>
                </a:r>
                <a:r>
                  <a:rPr lang="pl-PL" dirty="0" smtClean="0"/>
                  <a:t>: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𝑗𝑗</m:t>
                              </m:r>
                            </m:sub>
                            <m:sup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pl-PL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pl-PL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l-PL" b="0" i="1" smtClean="0"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  <m:sub>
                                          <m:r>
                                            <a:rPr lang="pl-PL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pl-PL" b="0" i="1" smtClean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pl-PL" b="0" i="1" smtClean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pl-PL" dirty="0" smtClean="0"/>
              </a:p>
              <a:p>
                <a:endParaRPr lang="pl-PL" dirty="0" smtClean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pl-PL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pl-PL" dirty="0" smtClean="0"/>
                  <a:t> jest estymatorem współczynnika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pl-PL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𝐸</m:t>
                    </m:r>
                    <m:sSup>
                      <m:sSup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pl-PL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pl-PL" b="0" dirty="0" smtClean="0"/>
              </a:p>
              <a:p>
                <a:endParaRPr lang="pl-PL" b="0" dirty="0" smtClean="0"/>
              </a:p>
              <a:p>
                <a:r>
                  <a:rPr lang="pl-PL" dirty="0" smtClean="0"/>
                  <a:t>Gdy rozkład jest normalny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pl-PL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pl-PL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l-PL" dirty="0" smtClean="0"/>
                  <a:t> i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rad>
                      <m:d>
                        <m:d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bSup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d>
                      <m:groupChr>
                        <m:groupChrPr>
                          <m:chr m:val="→"/>
                          <m:vertJc m:val="bot"/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pl-PL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groupChr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l-P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l-P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pl-PL" b="0" dirty="0" smtClean="0"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pl-PL" dirty="0"/>
              </a:p>
            </p:txBody>
          </p:sp>
        </mc:Choice>
        <mc:Fallback xmlns="">
          <p:sp>
            <p:nvSpPr>
              <p:cNvPr id="3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180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Hipoteza wielowymiarowej normalności</a:t>
            </a:r>
            <a:br>
              <a:rPr lang="pl-PL" dirty="0" smtClean="0"/>
            </a:b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l-PL" dirty="0" smtClean="0"/>
                  <a:t>Niech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l-PL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pl-PL" dirty="0" smtClean="0"/>
                  <a:t> będzie układem </a:t>
                </a:r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pl-PL" dirty="0" smtClean="0"/>
                  <a:t> obserwowalnych niezależnych </a:t>
                </a:r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pl-PL" dirty="0" smtClean="0"/>
                  <a:t>-wymiarowych wektorów losowych składających się na wektor </a:t>
                </a:r>
                <a14:m>
                  <m:oMath xmlns:m="http://schemas.openxmlformats.org/officeDocument/2006/math">
                    <m:r>
                      <a:rPr lang="pl-PL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pl-PL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pl-PL" dirty="0" smtClean="0"/>
                  <a:t>gdzie </a:t>
                </a:r>
                <a14:m>
                  <m:oMath xmlns:m="http://schemas.openxmlformats.org/officeDocument/2006/math">
                    <m:r>
                      <a:rPr lang="pl-PL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pl-PL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l-PL" dirty="0" smtClean="0"/>
                  <a:t>i </a:t>
                </a:r>
                <a14:m>
                  <m:oMath xmlns:m="http://schemas.openxmlformats.org/officeDocument/2006/math">
                    <m:r>
                      <a:rPr lang="pl-PL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pl-P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b>
                    </m:sSub>
                    <m:r>
                      <a:rPr lang="pl-P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pl-PL" dirty="0" smtClean="0"/>
                  <a:t> </a:t>
                </a:r>
              </a:p>
              <a:p>
                <a:endParaRPr lang="pl-PL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, …, </m:t>
                          </m:r>
                          <m:sSub>
                            <m:sSub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l-PL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l-P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l-PL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pl-PL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pl-PL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pl-PL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pl-PL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pl-PL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l-PL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pl-PL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pl-PL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pl-PL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pl-PL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/>
                              <m:e>
                                <m:r>
                                  <a:rPr lang="pl-PL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pl-PL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pl-PL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pl-PL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pl-PL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pl-PL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pl-PL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pl-PL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pl-PL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l-PL" dirty="0" smtClean="0"/>
              </a:p>
              <a:p>
                <a:pPr marL="0" indent="0">
                  <a:buNone/>
                </a:pPr>
                <a:endParaRPr lang="pl-PL" dirty="0" smtClean="0"/>
              </a:p>
              <a:p>
                <a:pPr marL="0" indent="0">
                  <a:buNone/>
                </a:pPr>
                <a:r>
                  <a:rPr lang="pl-PL" dirty="0" smtClean="0"/>
                  <a:t>     Rozkład wektora </a:t>
                </a:r>
                <a14:m>
                  <m:oMath xmlns:m="http://schemas.openxmlformats.org/officeDocument/2006/math">
                    <m:r>
                      <a:rPr lang="pl-PL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pl-PL" dirty="0" smtClean="0"/>
                  <a:t> będziemy oznaczać poprzez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p>
                    </m:sSup>
                  </m:oMath>
                </a14:m>
                <a:r>
                  <a:rPr lang="pl-PL" dirty="0" smtClean="0"/>
                  <a:t>. </a:t>
                </a:r>
              </a:p>
              <a:p>
                <a:endParaRPr lang="pl-PL" dirty="0" smtClean="0"/>
              </a:p>
            </p:txBody>
          </p:sp>
        </mc:Choice>
        <mc:Fallback xmlns="">
          <p:sp>
            <p:nvSpPr>
              <p:cNvPr id="3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722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Kurtoza</a:t>
            </a:r>
            <a:r>
              <a:rPr lang="pl-PL" dirty="0" smtClean="0"/>
              <a:t> w sensie </a:t>
            </a:r>
            <a:r>
              <a:rPr lang="pl-PL" dirty="0" err="1" smtClean="0"/>
              <a:t>Kozla</a:t>
            </a:r>
            <a:r>
              <a:rPr lang="pl-PL" dirty="0" smtClean="0"/>
              <a:t>	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l-PL" dirty="0" smtClean="0"/>
                  <a:t>Statystyka badania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pl-PL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</m:acc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pl-PL" dirty="0" smtClean="0"/>
                  <a:t> dla </a:t>
                </a:r>
                <a:r>
                  <a:rPr lang="pl-PL" dirty="0" err="1" smtClean="0"/>
                  <a:t>kurtozy</a:t>
                </a:r>
                <a:r>
                  <a:rPr lang="pl-PL" dirty="0" smtClean="0"/>
                  <a:t> wiąże się z kolejnym, wyższym stopniem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pl-PL" dirty="0" smtClean="0"/>
                  <a:t>, a mianowicie: </a:t>
                </a:r>
              </a:p>
              <a:p>
                <a:endParaRPr lang="pl-PL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pl-PL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d>
                            <m:d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bSup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∑"/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𝑗𝑘</m:t>
                              </m:r>
                            </m:sub>
                            <m:sup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bSup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pl-PL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pl-PL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pl-PL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pl-PL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pl-PL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pl-PL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pl-PL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pl-PL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pl-PL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pl-PL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pl-PL" b="0" dirty="0" smtClean="0"/>
              </a:p>
              <a:p>
                <a:pPr marL="342000" indent="0">
                  <a:buNone/>
                </a:pPr>
                <a:endParaRPr lang="pl-PL" dirty="0" smtClean="0"/>
              </a:p>
              <a:p>
                <a:pPr marL="342000" indent="0">
                  <a:buNone/>
                </a:pPr>
                <a:r>
                  <a:rPr lang="pl-PL" dirty="0" smtClean="0"/>
                  <a:t>ponieważ </a:t>
                </a:r>
              </a:p>
              <a:p>
                <a:pPr marL="342000" indent="0">
                  <a:buNone/>
                </a:pPr>
                <a:endParaRPr lang="pl-PL" dirty="0" smtClean="0"/>
              </a:p>
              <a:p>
                <a:pPr marL="34200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</m:acc>
                        </m:e>
                        <m:sub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pl-PL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l-PL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num>
                        <m:den>
                          <m:r>
                            <a:rPr lang="pl-PL" b="0" i="0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  <m:d>
                        <m:d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̃"/>
                                  <m:ctrlPr>
                                    <a:rPr lang="pl-PL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l-PL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pl-PL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l-PL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bSup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sSubSup>
                            <m:sSubSup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bSup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pl-PL" dirty="0" smtClean="0"/>
              </a:p>
            </p:txBody>
          </p:sp>
        </mc:Choice>
        <mc:Fallback xmlns="">
          <p:sp>
            <p:nvSpPr>
              <p:cNvPr id="3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72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961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Kurtoza</a:t>
            </a:r>
            <a:r>
              <a:rPr lang="pl-PL" dirty="0" smtClean="0"/>
              <a:t> w sensie </a:t>
            </a:r>
            <a:r>
              <a:rPr lang="pl-PL" dirty="0" err="1" smtClean="0"/>
              <a:t>Kozla</a:t>
            </a:r>
            <a:r>
              <a:rPr lang="pl-PL" dirty="0" smtClean="0"/>
              <a:t>	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l-PL" b="0" dirty="0" smtClean="0">
                    <a:ea typeface="Cambria Math" panose="02040503050406030204" pitchFamily="18" charset="0"/>
                  </a:rPr>
                  <a:t>Należy zauważyć, że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l-P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pl-PL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pl-P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pl-P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pl-P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(2)</m:t>
                        </m:r>
                      </m:sup>
                    </m:sSubSup>
                  </m:oMath>
                </a14:m>
                <a:r>
                  <a:rPr lang="pl-PL" dirty="0" smtClean="0"/>
                  <a:t> ma na celu oszacowanie parametru populacji</a:t>
                </a:r>
              </a:p>
              <a:p>
                <a:endParaRPr lang="pl-PL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l-P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pl-PL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l-PL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  <m:sub>
                          <m:r>
                            <a:rPr lang="pl-P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pl-P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pl-P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pl-P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(2)</m:t>
                          </m:r>
                        </m:sup>
                      </m:sSubSup>
                      <m:r>
                        <a:rPr lang="pl-P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l-P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sSup>
                        <m:sSupPr>
                          <m:ctrlP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l-PL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pl-PL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l-PL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pl-PL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pl-PL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pl-PL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pl-PL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pl-PL" dirty="0" smtClean="0"/>
              </a:p>
              <a:p>
                <a:pPr marL="0" indent="0">
                  <a:buNone/>
                </a:pPr>
                <a:endParaRPr lang="pl-PL" dirty="0" smtClean="0"/>
              </a:p>
              <a:p>
                <a:pPr marL="342000" indent="0">
                  <a:buNone/>
                </a:pPr>
                <a:r>
                  <a:rPr lang="pl-PL" dirty="0" smtClean="0"/>
                  <a:t>który w przypadku jednowymiarowym jest kwadratem czwartego momentu zestandaryzowanego rozkładu. </a:t>
                </a:r>
              </a:p>
            </p:txBody>
          </p:sp>
        </mc:Choice>
        <mc:Fallback xmlns="">
          <p:sp>
            <p:nvSpPr>
              <p:cNvPr id="3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475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Kurtoza</a:t>
            </a:r>
            <a:r>
              <a:rPr lang="pl-PL" dirty="0" smtClean="0"/>
              <a:t> w sensie </a:t>
            </a:r>
            <a:r>
              <a:rPr lang="pl-PL" dirty="0" err="1" smtClean="0"/>
              <a:t>Kozla</a:t>
            </a:r>
            <a:r>
              <a:rPr lang="pl-PL" dirty="0" smtClean="0"/>
              <a:t>	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l-PL" b="0" dirty="0" smtClean="0">
                    <a:ea typeface="Cambria Math" panose="02040503050406030204" pitchFamily="18" charset="0"/>
                  </a:rPr>
                  <a:t>Po zauważeniu, że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l-P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pl-PL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pl-P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pl-P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pl-P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(2)</m:t>
                        </m:r>
                      </m:sup>
                    </m:sSubSup>
                  </m:oMath>
                </a14:m>
                <a:r>
                  <a:rPr lang="pl-PL" dirty="0" smtClean="0"/>
                  <a:t> może być aproksymowane przez niezdegenerowaną statystykę </a:t>
                </a:r>
                <a14:m>
                  <m:oMath xmlns:m="http://schemas.openxmlformats.org/officeDocument/2006/math">
                    <m:r>
                      <a:rPr lang="pl-PL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pl-PL" dirty="0" smtClean="0"/>
                  <a:t>, </a:t>
                </a:r>
                <a:r>
                  <a:rPr lang="pl-PL" dirty="0" err="1" smtClean="0"/>
                  <a:t>Henze</a:t>
                </a:r>
                <a:r>
                  <a:rPr lang="pl-PL" dirty="0" smtClean="0"/>
                  <a:t> dowiódł, że jeżeli </a:t>
                </a:r>
                <a14:m>
                  <m:oMath xmlns:m="http://schemas.openxmlformats.org/officeDocument/2006/math">
                    <m:r>
                      <a:rPr lang="pl-PL" b="0" i="1" smtClean="0">
                        <a:latin typeface="Cambria Math" panose="02040503050406030204" pitchFamily="18" charset="0"/>
                      </a:rPr>
                      <m:t>𝐸</m:t>
                    </m:r>
                    <m:sSup>
                      <m:sSup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pl-PL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pl-PL" b="0" i="1" smtClean="0">
                        <a:latin typeface="Cambria Math" panose="02040503050406030204" pitchFamily="18" charset="0"/>
                      </a:rPr>
                      <m:t>&lt;∞</m:t>
                    </m:r>
                  </m:oMath>
                </a14:m>
                <a:r>
                  <a:rPr lang="pl-PL" dirty="0" smtClean="0"/>
                  <a:t> i rozkład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p>
                    </m:sSup>
                  </m:oMath>
                </a14:m>
                <a:r>
                  <a:rPr lang="pl-PL" dirty="0" smtClean="0"/>
                  <a:t> ma dodatnią miarę, to </a:t>
                </a:r>
              </a:p>
              <a:p>
                <a:endParaRPr lang="pl-PL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rad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pl-PL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̃"/>
                                  <m:ctrlPr>
                                    <a:rPr lang="pl-PL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l-PL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r>
                                <a:rPr lang="pl-PL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pl-PL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l-PL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  <m:sup>
                              <m:r>
                                <a:rPr lang="pl-PL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(2)</m:t>
                              </m:r>
                            </m:sup>
                          </m:sSubSup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pl-PL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̃"/>
                                  <m:ctrlPr>
                                    <a:rPr lang="pl-PL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acc>
                            </m:e>
                            <m:sub>
                              <m:r>
                                <a:rPr lang="pl-PL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pl-PL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l-PL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  <m:sup>
                              <m:r>
                                <a:rPr lang="pl-PL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(2)</m:t>
                              </m:r>
                            </m:sup>
                          </m:sSubSup>
                        </m:e>
                      </m:d>
                      <m:groupChr>
                        <m:groupChrPr>
                          <m:chr m:val="→"/>
                          <m:vertJc m:val="bot"/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pl-PL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groupCh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</m:t>
                          </m:r>
                          <m:sSup>
                            <m:sSup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pl-P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pl-PL" dirty="0" smtClean="0"/>
              </a:p>
              <a:p>
                <a:pPr marL="0" indent="0">
                  <a:buNone/>
                </a:pPr>
                <a:endParaRPr lang="pl-PL" dirty="0" smtClean="0"/>
              </a:p>
              <a:p>
                <a:pPr marL="342000" indent="0">
                  <a:buNone/>
                </a:pPr>
                <a:r>
                  <a:rPr lang="pl-PL" dirty="0" smtClean="0"/>
                  <a:t>gdzie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l-PL" dirty="0" smtClean="0"/>
                  <a:t> zależy od pewnej mieszanki momentów. </a:t>
                </a:r>
              </a:p>
            </p:txBody>
          </p:sp>
        </mc:Choice>
        <mc:Fallback xmlns="">
          <p:sp>
            <p:nvSpPr>
              <p:cNvPr id="3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915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Kurtoza</a:t>
            </a:r>
            <a:r>
              <a:rPr lang="pl-PL" dirty="0" smtClean="0"/>
              <a:t> w sensie </a:t>
            </a:r>
            <a:r>
              <a:rPr lang="pl-PL" dirty="0" err="1" smtClean="0"/>
              <a:t>Kozla</a:t>
            </a:r>
            <a:r>
              <a:rPr lang="pl-PL" dirty="0" smtClean="0"/>
              <a:t>	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l-PL" dirty="0" smtClean="0"/>
                  <a:t>Jeżeli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pl-PL" i="1">
                            <a:latin typeface="Cambria Math" panose="02040503050406030204" pitchFamily="18" charset="0"/>
                          </a:rPr>
                          <m:t>𝑋</m:t>
                        </m:r>
                      </m:sup>
                    </m:sSup>
                  </m:oMath>
                </a14:m>
                <a:r>
                  <a:rPr lang="pl-PL" dirty="0" smtClean="0"/>
                  <a:t> zależy jest sferycznie symetryczne, to: </a:t>
                </a:r>
              </a:p>
              <a:p>
                <a:pPr marL="342000" indent="0">
                  <a:buNone/>
                </a:pPr>
                <a:endParaRPr lang="pl-PL" dirty="0" smtClean="0"/>
              </a:p>
              <a:p>
                <a:pPr marL="3420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  <m:sSubSup>
                            <m:sSubSup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  <m:sup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e>
                              </m:d>
                            </m:e>
                            <m:sup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d>
                        <m:d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</m:s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  <m:sup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sSub>
                                <m:sSubPr>
                                  <m:ctrlP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  <m:d>
                            <m:d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pl-PL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pl-PL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pl-PL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  <m:sup>
                                      <m:r>
                                        <a:rPr lang="pl-PL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den>
                              </m:f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pl-PL" dirty="0" smtClean="0"/>
              </a:p>
              <a:p>
                <a:pPr marL="342000" indent="0">
                  <a:buNone/>
                </a:pPr>
                <a:r>
                  <a:rPr lang="pl-PL" dirty="0" smtClean="0"/>
                  <a:t>gdzie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pl-PL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𝐸</m:t>
                    </m:r>
                    <m:sSup>
                      <m:sSup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pl-PL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p>
                    <m:r>
                      <a:rPr lang="pl-PL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pl-PL" dirty="0" smtClean="0"/>
              </a:p>
              <a:p>
                <a:pPr marL="342000" indent="0">
                  <a:buNone/>
                </a:pPr>
                <a:endParaRPr lang="pl-PL" dirty="0"/>
              </a:p>
              <a:p>
                <a:r>
                  <a:rPr lang="pl-PL" dirty="0" smtClean="0"/>
                  <a:t>W szczególności mamy: </a:t>
                </a:r>
                <a:endParaRPr lang="pl-PL" dirty="0"/>
              </a:p>
            </p:txBody>
          </p:sp>
        </mc:Choice>
        <mc:Fallback xmlns="">
          <p:sp>
            <p:nvSpPr>
              <p:cNvPr id="3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Prostokąt 3"/>
              <p:cNvSpPr/>
              <p:nvPr/>
            </p:nvSpPr>
            <p:spPr>
              <a:xfrm>
                <a:off x="2745195" y="5275304"/>
                <a:ext cx="5206554" cy="5870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pl-PL" sz="20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rad>
                      <m:r>
                        <a:rPr lang="pl-PL" sz="2000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pl-PL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̃"/>
                                  <m:ctrlPr>
                                    <a:rPr lang="pl-PL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l-PL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r>
                                <a:rPr lang="pl-PL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pl-PL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l-PL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  <m:sup>
                              <m:r>
                                <a:rPr lang="pl-PL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(2)</m:t>
                              </m:r>
                            </m:sup>
                          </m:sSubSup>
                          <m:r>
                            <a:rPr lang="pl-PL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pl-PL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pl-PL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pl-PL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pl-PL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pl-PL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+2)</m:t>
                          </m:r>
                        </m:e>
                      </m:d>
                      <m:groupChr>
                        <m:groupChrPr>
                          <m:chr m:val="→"/>
                          <m:vertJc m:val="bot"/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pl-PL" sz="20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groupChr>
                      <m:r>
                        <a:rPr lang="pl-PL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l-PL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pl-PL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0,288</m:t>
                          </m:r>
                          <m:r>
                            <a:rPr lang="pl-PL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pl-PL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pl-PL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pl-PL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+2)</m:t>
                          </m:r>
                        </m:e>
                      </m:d>
                    </m:oMath>
                  </m:oMathPara>
                </a14:m>
                <a:endParaRPr lang="pl-PL" sz="2000" dirty="0"/>
              </a:p>
            </p:txBody>
          </p:sp>
        </mc:Choice>
        <mc:Fallback xmlns="">
          <p:sp>
            <p:nvSpPr>
              <p:cNvPr id="4" name="Prostoką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5195" y="5275304"/>
                <a:ext cx="5206554" cy="5870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402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Kurtoza</a:t>
            </a:r>
            <a:r>
              <a:rPr lang="pl-PL" dirty="0"/>
              <a:t> w sensie Malkovicha i </a:t>
            </a:r>
            <a:r>
              <a:rPr lang="pl-PL" dirty="0" err="1"/>
              <a:t>Afifi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l-PL" dirty="0" smtClean="0"/>
                  <a:t>Malkovich i </a:t>
                </a:r>
                <a:r>
                  <a:rPr lang="pl-PL" dirty="0" err="1"/>
                  <a:t>Afifi</a:t>
                </a:r>
                <a:r>
                  <a:rPr lang="pl-PL" dirty="0"/>
                  <a:t> </a:t>
                </a:r>
                <a:r>
                  <a:rPr lang="pl-PL" dirty="0" smtClean="0"/>
                  <a:t>wyprowadzili</a:t>
                </a:r>
              </a:p>
              <a:p>
                <a:pPr marL="0" indent="0">
                  <a:buNone/>
                </a:pPr>
                <a:endParaRPr lang="pl-PL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l-PL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l-PL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  <m:sup>
                          <m:d>
                            <m:d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bSup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pl-PL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pl-PL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lim>
                      </m:limLow>
                      <m:d>
                        <m:dPr>
                          <m:begChr m:val="|"/>
                          <m:endChr m:val="|"/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pl-PL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pl-PL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pl-PL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pl-PL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𝑢</m:t>
                                              </m:r>
                                            </m:e>
                                            <m:sup>
                                              <m:r>
                                                <a:rPr lang="pl-PL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  <m:r>
                                            <a:rPr lang="pl-PL" b="0" i="1" smtClean="0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  <m:r>
                                            <a:rPr lang="pl-PL" b="0" i="1" smtClean="0">
                                              <a:latin typeface="Cambria Math" panose="02040503050406030204" pitchFamily="18" charset="0"/>
                                            </a:rPr>
                                            <m:t> −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pl-PL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pl-PL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𝑢</m:t>
                                              </m:r>
                                            </m:e>
                                            <m:sup>
                                              <m:r>
                                                <a:rPr lang="pl-PL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  <m:r>
                                            <a:rPr lang="pl-PL" b="0" i="1" smtClean="0"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pl-PL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pl-PL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pl-PL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l-PL" b="0" i="1" smtClean="0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p>
                                          <m:r>
                                            <a:rPr lang="pl-PL" b="0" i="1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pl-PL" b="0" i="1" smtClean="0">
                                          <a:latin typeface="Cambria Math" panose="02040503050406030204" pitchFamily="18" charset="0"/>
                                        </a:rPr>
                                        <m:t>∑</m:t>
                                      </m:r>
                                      <m:r>
                                        <a:rPr lang="pl-PL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</m:oMath>
                  </m:oMathPara>
                </a14:m>
                <a:endParaRPr lang="pl-PL" dirty="0" smtClean="0"/>
              </a:p>
              <a:p>
                <a:pPr marL="0" indent="0">
                  <a:buNone/>
                </a:pPr>
                <a:endParaRPr lang="pl-PL" dirty="0"/>
              </a:p>
              <a:p>
                <a:pPr marL="342000" indent="0">
                  <a:buNone/>
                </a:pPr>
                <a:r>
                  <a:rPr lang="pl-PL" dirty="0"/>
                  <a:t>jako miarę </a:t>
                </a:r>
                <a:r>
                  <a:rPr lang="pl-PL" dirty="0" err="1"/>
                  <a:t>kurtozy</a:t>
                </a:r>
                <a:r>
                  <a:rPr lang="pl-PL" dirty="0"/>
                  <a:t> wektora losowego </a:t>
                </a:r>
                <a14:m>
                  <m:oMath xmlns:m="http://schemas.openxmlformats.org/officeDocument/2006/math">
                    <m:r>
                      <a:rPr lang="pl-PL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pl-PL" dirty="0" smtClean="0"/>
                  <a:t> </a:t>
                </a:r>
                <a:r>
                  <a:rPr lang="pl-PL" dirty="0"/>
                  <a:t>o wartości oczekiwanej </a:t>
                </a:r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pl-PL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l-PL" dirty="0" smtClean="0"/>
                  <a:t>i </a:t>
                </a:r>
                <a:r>
                  <a:rPr lang="pl-PL" dirty="0"/>
                  <a:t>niesingularnej macierzy kowariancji </a:t>
                </a:r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∑</m:t>
                    </m:r>
                    <m:r>
                      <a:rPr lang="pl-PL" b="0" i="0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pl-PL" dirty="0"/>
              </a:p>
            </p:txBody>
          </p:sp>
        </mc:Choice>
        <mc:Fallback xmlns="">
          <p:sp>
            <p:nvSpPr>
              <p:cNvPr id="3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43321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Kurtoza</a:t>
            </a:r>
            <a:r>
              <a:rPr lang="pl-PL" dirty="0"/>
              <a:t> w sensie Malkovicha i </a:t>
            </a:r>
            <a:r>
              <a:rPr lang="pl-PL" dirty="0" err="1"/>
              <a:t>Afifi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l-PL" dirty="0" smtClean="0"/>
                  <a:t>Kurtoza</a:t>
                </a:r>
                <a:r>
                  <a:rPr lang="pl-PL" dirty="0"/>
                  <a:t> próby wieloczynnikowej w sensie Malkovicha i </a:t>
                </a:r>
                <a:r>
                  <a:rPr lang="pl-PL" dirty="0" err="1"/>
                  <a:t>Afifi</a:t>
                </a:r>
                <a:r>
                  <a:rPr lang="pl-PL" dirty="0"/>
                  <a:t> </a:t>
                </a:r>
                <a:r>
                  <a:rPr lang="pl-PL" dirty="0" smtClean="0"/>
                  <a:t>wynosi</a:t>
                </a:r>
              </a:p>
              <a:p>
                <a:endParaRPr lang="pl-PL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l-PL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  <m:sup>
                          <m:d>
                            <m:d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bSup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pl-PL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pl-PL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lim>
                      </m:limLow>
                      <m:d>
                        <m:dPr>
                          <m:begChr m:val="|"/>
                          <m:endChr m:val="|"/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bSup>
                          <m:d>
                            <m:d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pl-PL" dirty="0" smtClean="0"/>
              </a:p>
              <a:p>
                <a:pPr marL="0" indent="0">
                  <a:buNone/>
                </a:pPr>
                <a:endParaRPr lang="pl-PL" dirty="0"/>
              </a:p>
              <a:p>
                <a:pPr marL="342000" indent="0">
                  <a:buNone/>
                </a:pPr>
                <a:r>
                  <a:rPr lang="pl-PL" dirty="0" smtClean="0"/>
                  <a:t>gdzie</a:t>
                </a:r>
              </a:p>
              <a:p>
                <a:pPr marL="34200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d>
                            <m:d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bSup>
                      <m:d>
                        <m:d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pl-PL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pl-PL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l-PL" b="0" i="1" smtClean="0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p>
                                          <m:r>
                                            <a:rPr lang="pl-PL" b="0" i="1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sSub>
                                        <m:sSubPr>
                                          <m:ctrlPr>
                                            <a:rPr lang="pl-PL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l-PL" b="0" i="1" smtClean="0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pl-PL" b="0" i="1" smtClean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pl-PL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pl-PL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l-PL" b="0" i="1" smtClean="0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p>
                                          <m:r>
                                            <a:rPr lang="pl-PL" b="0" i="1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sSub>
                                        <m:sSubPr>
                                          <m:ctrlPr>
                                            <a:rPr lang="pl-PL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pl-PL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pl-PL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pl-PL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sSup>
                            <m:sSup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pl-PL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l-PL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p>
                                      <m:r>
                                        <a:rPr lang="pl-PL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pl-PL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b="0" i="1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pl-PL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d>
                            </m:e>
                            <m:sup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l-PL" b="0" dirty="0" smtClean="0"/>
              </a:p>
              <a:p>
                <a:pPr marL="342000" indent="0" algn="ctr">
                  <a:buNone/>
                </a:pPr>
                <a:endParaRPr lang="pl-PL" b="0" dirty="0" smtClean="0"/>
              </a:p>
              <a:p>
                <a:pPr marL="342000" indent="0">
                  <a:buNone/>
                </a:pPr>
                <a:r>
                  <a:rPr lang="pl-PL" dirty="0"/>
                  <a:t>jest estymatorem czwartego momentu rozkładu empirycznego danych standaryzowanych po rzutowaniu na kierunek </a:t>
                </a:r>
                <a14:m>
                  <m:oMath xmlns:m="http://schemas.openxmlformats.org/officeDocument/2006/math">
                    <m:r>
                      <a:rPr lang="pl-PL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pl-PL" b="1" dirty="0"/>
              </a:p>
            </p:txBody>
          </p:sp>
        </mc:Choice>
        <mc:Fallback xmlns="">
          <p:sp>
            <p:nvSpPr>
              <p:cNvPr id="3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 b="-232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14309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Kurtoza</a:t>
            </a:r>
            <a:r>
              <a:rPr lang="pl-PL" dirty="0"/>
              <a:t> w sensie Malkovicha i </a:t>
            </a:r>
            <a:r>
              <a:rPr lang="pl-PL" dirty="0" err="1"/>
              <a:t>Afifi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l-PL" dirty="0" smtClean="0"/>
                  <a:t>Malkovich i </a:t>
                </a:r>
                <a:r>
                  <a:rPr lang="pl-PL" dirty="0" err="1"/>
                  <a:t>Afifi</a:t>
                </a:r>
                <a:r>
                  <a:rPr lang="pl-PL" dirty="0"/>
                  <a:t> </a:t>
                </a:r>
                <a:r>
                  <a:rPr lang="pl-PL" dirty="0" smtClean="0"/>
                  <a:t>zaproponowali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pl-PL" b="1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pl-PL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pl-PL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pl-PL" b="1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pl-PL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l-PL" b="1" i="1" smtClean="0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e>
                            <m:sup>
                              <m:r>
                                <a:rPr lang="pl-PL" b="1" i="1" smtClean="0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  <m:r>
                                <a:rPr lang="pl-PL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l-PL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pl-PL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</m:lim>
                      </m:limLow>
                      <m:r>
                        <a:rPr lang="pl-PL" b="1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pl-PL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pl-PL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pl-PL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bSup>
                          <m:d>
                            <m:dPr>
                              <m:ctrlPr>
                                <a:rPr lang="pl-PL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pl-PL" b="1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pl-PL" b="1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pl-PL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e>
                        <m:lim>
                          <m:r>
                            <a:rPr lang="pl-PL" b="1" i="1"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pl-PL" b="1" i="1"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pl-PL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l-PL" b="1" i="1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e>
                            <m:sup>
                              <m:r>
                                <a:rPr lang="pl-PL" b="1" i="1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  <m:r>
                                <a:rPr lang="pl-PL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l-PL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pl-PL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</m:lim>
                      </m:limLow>
                      <m:r>
                        <a:rPr lang="pl-PL" b="1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pl-PL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pl-PL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l-PL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bSup>
                          <m:d>
                            <m:d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pl-PL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l-PL" b="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l-PL" b="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  <m:sup>
                          <m:d>
                            <m:d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l-PL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bSup>
                    </m:oMath>
                  </m:oMathPara>
                </a14:m>
                <a:endParaRPr lang="pl-PL" dirty="0" smtClean="0"/>
              </a:p>
              <a:p>
                <a:pPr marL="342000" indent="0">
                  <a:buNone/>
                </a:pPr>
                <a:r>
                  <a:rPr lang="pl-PL" dirty="0"/>
                  <a:t>jako statystyki do oceny normalności wielowymiarowej. Machado wykazał, że statystyki te mają niezdegenerowane rozkłady </a:t>
                </a:r>
                <a:r>
                  <a:rPr lang="pl-PL" dirty="0" smtClean="0"/>
                  <a:t>zbieżne 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pl-PL" dirty="0" smtClean="0"/>
                  <a:t> przy </a:t>
                </a:r>
                <a14:m>
                  <m:oMath xmlns:m="http://schemas.openxmlformats.org/officeDocument/2006/math">
                    <m:r>
                      <a:rPr lang="pl-PL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 </m:t>
                    </m:r>
                    <m:groupChr>
                      <m:groupChrPr>
                        <m:chr m:val="→"/>
                        <m:vertJc m:val="bot"/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  <m:r>
                      <a:rPr lang="pl-PL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pl-PL" dirty="0" smtClean="0"/>
                  <a:t>.</a:t>
                </a:r>
                <a:endParaRPr lang="pl-PL" dirty="0"/>
              </a:p>
            </p:txBody>
          </p:sp>
        </mc:Choice>
        <mc:Fallback xmlns="">
          <p:sp>
            <p:nvSpPr>
              <p:cNvPr id="3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46638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Testy oparte na kątach i promieniach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l-PL" dirty="0" smtClean="0"/>
                  <a:t>Wiele testów normalności wielowymiarowej opiera się na rozkładzie biegunowym </a:t>
                </a:r>
              </a:p>
              <a:p>
                <a:pPr marL="34200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pl-PL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pl-PL" dirty="0" smtClean="0"/>
              </a:p>
              <a:p>
                <a:pPr marL="342000" indent="0">
                  <a:buNone/>
                </a:pPr>
                <a:r>
                  <a:rPr lang="pl-PL" dirty="0" smtClean="0"/>
                  <a:t>gdzie </a:t>
                </a:r>
                <a14:m>
                  <m:oMath xmlns:m="http://schemas.openxmlformats.org/officeDocument/2006/math">
                    <m:r>
                      <a:rPr lang="pl-PL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/</m:t>
                    </m:r>
                    <m:d>
                      <m:dPr>
                        <m:begChr m:val="‖"/>
                        <m:endChr m:val="‖"/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pl-PL" dirty="0" smtClean="0"/>
                  <a:t> </a:t>
                </a:r>
                <a:r>
                  <a:rPr lang="pl-PL" dirty="0"/>
                  <a:t>jest częścią kątową, a </a:t>
                </a:r>
                <a14:m>
                  <m:oMath xmlns:m="http://schemas.openxmlformats.org/officeDocument/2006/math">
                    <m:r>
                      <a:rPr lang="pl-PL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pl-PL" dirty="0" smtClean="0"/>
                  <a:t> </a:t>
                </a:r>
                <a:r>
                  <a:rPr lang="pl-PL" dirty="0"/>
                  <a:t>częścią radialną</a:t>
                </a:r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l-PL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pl-PL" dirty="0" smtClean="0"/>
                  <a:t>. </a:t>
                </a:r>
              </a:p>
              <a:p>
                <a:pPr marL="342000" indent="0">
                  <a:buNone/>
                </a:pPr>
                <a:r>
                  <a:rPr lang="pl-PL" dirty="0"/>
                  <a:t>Rozkład normalny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𝒩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pl-P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pl-P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pl-P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pl-P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pl-P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l-PL" dirty="0" smtClean="0"/>
                  <a:t> charakteryzuje: </a:t>
                </a:r>
              </a:p>
              <a:p>
                <a:pPr marL="342000" indent="0">
                  <a:buNone/>
                </a:pPr>
                <a:r>
                  <a:rPr lang="pl-PL" i="1" dirty="0" smtClean="0"/>
                  <a:t>-</a:t>
                </a:r>
                <a:r>
                  <a:rPr lang="pl-PL" dirty="0" smtClean="0"/>
                  <a:t> niezależność </a:t>
                </a:r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pl-PL" dirty="0"/>
                  <a:t> i </a:t>
                </a:r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pl-PL" dirty="0"/>
                  <a:t>,</a:t>
                </a:r>
                <a:br>
                  <a:rPr lang="pl-PL" dirty="0"/>
                </a:br>
                <a:r>
                  <a:rPr lang="pl-PL" dirty="0"/>
                  <a:t>- r</a:t>
                </a:r>
                <a:r>
                  <a:rPr lang="pl-PL" dirty="0" smtClean="0"/>
                  <a:t>ozkład jednostajny </a:t>
                </a:r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pl-PL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l-PL" dirty="0"/>
                  <a:t>na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pl-PL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pl-PL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l-PL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pl-PL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pl-PL" b="0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pl-PL" b="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pl-PL" b="0" i="1" dirty="0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pl-PL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pl-PL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pl-PL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pl-PL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</m:t>
                    </m:r>
                    <m:d>
                      <m:dPr>
                        <m:begChr m:val="‖"/>
                        <m:endChr m:val="‖"/>
                        <m:ctrlPr>
                          <a:rPr lang="pl-PL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l-PL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pl-PL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l-PL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m:rPr>
                        <m:lit/>
                      </m:rPr>
                      <a:rPr lang="pl-PL" b="0" i="1" dirty="0" smtClean="0">
                        <a:latin typeface="Cambria Math" panose="02040503050406030204" pitchFamily="18" charset="0"/>
                      </a:rPr>
                      <m:t>}</m:t>
                    </m:r>
                    <m:r>
                      <a:rPr lang="pl-PL" b="0" i="0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pl-PL" dirty="0"/>
                  <a:t/>
                </a:r>
                <a:br>
                  <a:rPr lang="pl-PL" dirty="0"/>
                </a:br>
                <a:r>
                  <a:rPr lang="pl-PL" dirty="0"/>
                  <a:t>- rozkład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l-PL" dirty="0" smtClean="0"/>
                  <a:t> na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lit/>
                          </m:rPr>
                          <a:rPr lang="pl-PL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pl-PL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pl-PL" dirty="0" smtClean="0"/>
              </a:p>
            </p:txBody>
          </p:sp>
        </mc:Choice>
        <mc:Fallback xmlns="">
          <p:sp>
            <p:nvSpPr>
              <p:cNvPr id="3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18727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Testy oparte na kątach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/>
              <p:cNvSpPr>
                <a:spLocks noGrp="1"/>
              </p:cNvSpPr>
              <p:nvPr>
                <p:ph idx="1"/>
              </p:nvPr>
            </p:nvSpPr>
            <p:spPr>
              <a:xfrm>
                <a:off x="1103312" y="1773382"/>
                <a:ext cx="10063452" cy="4475017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pl-PL" dirty="0" smtClean="0"/>
                  <a:t>Następująca procedura, która po raz pierwszy została zbadana przez Rayleigha w celu sprawdzenia jednorodności na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l-PL" dirty="0" smtClean="0"/>
                  <a:t>, została zaproponowana przez </a:t>
                </a:r>
                <a:r>
                  <a:rPr lang="pl-PL" dirty="0" err="1" smtClean="0"/>
                  <a:t>Kozla</a:t>
                </a:r>
                <a:r>
                  <a:rPr lang="pl-PL" dirty="0" smtClean="0"/>
                  <a:t> </a:t>
                </a:r>
                <a:r>
                  <a:rPr lang="pl-PL" dirty="0"/>
                  <a:t>jako niezmienniczy test </a:t>
                </a:r>
                <a:r>
                  <a:rPr lang="pl-PL" dirty="0" err="1" smtClean="0"/>
                  <a:t>wielowymiaro-wej</a:t>
                </a:r>
                <a:r>
                  <a:rPr lang="pl-PL" dirty="0" smtClean="0"/>
                  <a:t> </a:t>
                </a:r>
                <a:r>
                  <a:rPr lang="pl-PL" dirty="0"/>
                  <a:t>normalności. Na podstawie obserwacji, że w warunkach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pl-PL" dirty="0" smtClean="0"/>
                  <a:t> rozkład </a:t>
                </a:r>
                <a:r>
                  <a:rPr lang="pl-PL" dirty="0"/>
                  <a:t>empiryczny znormalizowanych reszt </a:t>
                </a:r>
                <a:r>
                  <a:rPr lang="pl-PL" dirty="0" smtClean="0"/>
                  <a:t>skalowanych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pl-PL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begChr m:val="‖"/>
                        <m:endChr m:val="‖"/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l-PL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pl-PL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=1,…,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pl-PL" dirty="0" smtClean="0"/>
                  <a:t> </a:t>
                </a:r>
              </a:p>
              <a:p>
                <a:pPr marL="342000" indent="0">
                  <a:buNone/>
                </a:pPr>
                <a:r>
                  <a:rPr lang="pl-PL" dirty="0" smtClean="0"/>
                  <a:t>powinna </a:t>
                </a:r>
                <a:r>
                  <a:rPr lang="pl-PL" dirty="0"/>
                  <a:t>być w przybliżeniu jednolita 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pl-PL" dirty="0" smtClean="0"/>
                  <a:t>, </a:t>
                </a:r>
                <a:r>
                  <a:rPr lang="pl-PL" dirty="0"/>
                  <a:t>rozsądna statystyka do testowania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pl-PL" dirty="0"/>
                  <a:t> to odległość podniesiona do </a:t>
                </a:r>
                <a:r>
                  <a:rPr lang="pl-PL" dirty="0" smtClean="0"/>
                  <a:t>kwadratu </a:t>
                </a:r>
              </a:p>
              <a:p>
                <a:pPr marL="342000" indent="0">
                  <a:buNone/>
                </a:pPr>
                <a:endParaRPr lang="pl-PL" dirty="0"/>
              </a:p>
              <a:p>
                <a:pPr marL="34200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𝒰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l-PL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ctrlPr>
                                    <a:rPr lang="pl-PL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pl-PL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pl-PL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pl-PL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pl-PL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pl-P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∑"/>
                          <m:ctrlP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pl-PL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pl-PL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pl-PL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pl-PL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pl-PL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pl-PL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  <m:sub>
                                          <m:r>
                                            <a:rPr lang="pl-PL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pl-PL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pl-PL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  <m:sup>
                                          <m:r>
                                            <a:rPr lang="pl-PL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bSup>
                                      <m:sSub>
                                        <m:sSubPr>
                                          <m:ctrlPr>
                                            <a:rPr lang="pl-PL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l-PL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  <m:sub>
                                          <m:r>
                                            <a:rPr lang="pl-PL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pl-PL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pl-PL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1/2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pl-PL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pl-PL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pl-PL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pl-PL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  <m:sub>
                                          <m:r>
                                            <a:rPr lang="pl-PL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pl-PL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pl-PL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  <m:sup>
                                          <m:r>
                                            <a:rPr lang="pl-PL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bSup>
                                      <m:sSub>
                                        <m:sSubPr>
                                          <m:ctrlPr>
                                            <a:rPr lang="pl-PL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l-PL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  <m:sub>
                                          <m:r>
                                            <a:rPr lang="pl-PL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pl-PL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pl-PL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1/2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pl-PL" dirty="0" smtClean="0"/>
              </a:p>
              <a:p>
                <a:pPr marL="342000" indent="0">
                  <a:buNone/>
                </a:pPr>
                <a:endParaRPr lang="pl-PL" dirty="0"/>
              </a:p>
              <a:p>
                <a:pPr marL="342000" indent="0">
                  <a:buNone/>
                </a:pPr>
                <a:r>
                  <a:rPr lang="pl-PL" dirty="0"/>
                  <a:t>pomiędzy</a:t>
                </a:r>
                <a14:m>
                  <m:oMath xmlns:m="http://schemas.openxmlformats.org/officeDocument/2006/math">
                    <m:r>
                      <a:rPr lang="pl-PL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f>
                      <m:fPr>
                        <m:ctrlPr>
                          <a:rPr lang="pl-P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l-P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pl-P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pl-P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pl-P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pl-P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pl-PL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pl-PL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pl-PL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pl-PL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pl-PL" dirty="0"/>
                  <a:t> </a:t>
                </a:r>
                <a:r>
                  <a:rPr lang="pl-PL" dirty="0" smtClean="0"/>
                  <a:t>$ a początkiem </a:t>
                </a:r>
                <a14:m>
                  <m:oMath xmlns:m="http://schemas.openxmlformats.org/officeDocument/2006/math">
                    <m:r>
                      <a:rPr lang="pl-PL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pl-PL" dirty="0" smtClean="0"/>
                  <a:t>. Odrzucenie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pl-PL" dirty="0" smtClean="0"/>
                  <a:t> następuje </a:t>
                </a:r>
                <a:r>
                  <a:rPr lang="pl-PL" dirty="0"/>
                  <a:t>dla dużych wartości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𝒰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pl-PL" dirty="0" smtClean="0"/>
                  <a:t>.</a:t>
                </a:r>
                <a:endParaRPr lang="pl-PL" dirty="0"/>
              </a:p>
            </p:txBody>
          </p:sp>
        </mc:Choice>
        <mc:Fallback xmlns="">
          <p:sp>
            <p:nvSpPr>
              <p:cNvPr id="3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3312" y="1773382"/>
                <a:ext cx="10063452" cy="4475017"/>
              </a:xfrm>
              <a:blipFill>
                <a:blip r:embed="rId2"/>
                <a:stretch>
                  <a:fillRect l="-242" t="-2044" r="-727" b="-776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70749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Testy oparte na kątach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/>
              <p:cNvSpPr>
                <a:spLocks noGrp="1"/>
              </p:cNvSpPr>
              <p:nvPr>
                <p:ph idx="1"/>
              </p:nvPr>
            </p:nvSpPr>
            <p:spPr>
              <a:xfrm>
                <a:off x="1103312" y="1773382"/>
                <a:ext cx="10063452" cy="4475017"/>
              </a:xfrm>
            </p:spPr>
            <p:txBody>
              <a:bodyPr>
                <a:normAutofit/>
              </a:bodyPr>
              <a:lstStyle/>
              <a:p>
                <a:r>
                  <a:rPr lang="pl-PL" dirty="0" smtClean="0"/>
                  <a:t>Kozioł uznał proces empiryczny oparty na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pl-PL" b="0" i="1" smtClean="0"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pl-PL" dirty="0" smtClean="0"/>
                  <a:t> i udowodnił, że przy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pl-PL" dirty="0" smtClean="0"/>
                  <a:t> </a:t>
                </a:r>
              </a:p>
              <a:p>
                <a:pPr marL="0" indent="0">
                  <a:buNone/>
                </a:pPr>
                <a:endParaRPr lang="pl-PL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pl-P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𝒰</m:t>
                          </m:r>
                        </m:e>
                        <m:sub>
                          <m:r>
                            <a:rPr lang="pl-P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groupChr>
                        <m:groupChrPr>
                          <m:chr m:val="→"/>
                          <m:vertJc m:val="bot"/>
                          <m:ctrlPr>
                            <a:rPr lang="pl-PL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</m:groupChr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1 −</m:t>
                          </m:r>
                          <m:f>
                            <m:f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l-P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pl-P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  <m:sSup>
                            <m:sSup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l-PL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pl-PL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sty m:val="p"/>
                                        </m:rPr>
                                        <a:rPr lang="el-G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Γ</m:t>
                                      </m:r>
                                      <m:d>
                                        <m:dPr>
                                          <m:ctrlPr>
                                            <a:rPr lang="pl-PL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pl-PL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pl-PL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  <m:r>
                                                <a:rPr lang="pl-PL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+1</m:t>
                                              </m:r>
                                            </m:num>
                                            <m:den>
                                              <m:r>
                                                <a:rPr lang="pl-PL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num>
                                    <m:den>
                                      <m:r>
                                        <m:rPr>
                                          <m:sty m:val="p"/>
                                        </m:rPr>
                                        <a:rPr lang="el-G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Γ</m:t>
                                      </m:r>
                                      <m:d>
                                        <m:dPr>
                                          <m:ctrlPr>
                                            <a:rPr lang="pl-PL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pl-PL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pl-PL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num>
                                            <m:den>
                                              <m:r>
                                                <a:rPr lang="pl-PL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pl-P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sSubSup>
                        <m:sSubSupPr>
                          <m:ctrlP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pl-PL" dirty="0" smtClean="0"/>
              </a:p>
              <a:p>
                <a:pPr marL="0" indent="0">
                  <a:buNone/>
                </a:pPr>
                <a:endParaRPr lang="pl-PL" dirty="0"/>
              </a:p>
              <a:p>
                <a:pPr marL="342000" indent="0">
                  <a:buNone/>
                </a:pPr>
                <a:r>
                  <a:rPr lang="pl-PL" dirty="0"/>
                  <a:t>Wyniki empiryczne pokazują, że szybkość zbieżności symulowanych empirycznych punktów procentowych do ich wartości asymptotycznych maleje wraz ze wzrostem wymiaru</a:t>
                </a:r>
                <a:r>
                  <a:rPr lang="pl-PL" dirty="0" smtClean="0"/>
                  <a:t>.</a:t>
                </a:r>
              </a:p>
              <a:p>
                <a:pPr marL="342000" indent="0">
                  <a:buNone/>
                </a:pPr>
                <a:endParaRPr lang="pl-PL" dirty="0"/>
              </a:p>
            </p:txBody>
          </p:sp>
        </mc:Choice>
        <mc:Fallback xmlns="">
          <p:sp>
            <p:nvSpPr>
              <p:cNvPr id="3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3312" y="1773382"/>
                <a:ext cx="10063452" cy="4475017"/>
              </a:xfrm>
              <a:blipFill>
                <a:blip r:embed="rId2"/>
                <a:stretch>
                  <a:fillRect l="-303" t="-95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1404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Hipoteza wielowymiarowej normalności</a:t>
            </a:r>
            <a:br>
              <a:rPr lang="pl-PL" dirty="0" smtClean="0"/>
            </a:b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l-PL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𝒩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pl-P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l-P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pl-P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</m:d>
                  </m:oMath>
                </a14:m>
                <a:r>
                  <a:rPr lang="pl-PL" dirty="0"/>
                  <a:t> - klasa wszystkich niezdegenerowanych </a:t>
                </a:r>
                <a14:m>
                  <m:oMath xmlns:m="http://schemas.openxmlformats.org/officeDocument/2006/math">
                    <m:r>
                      <a:rPr lang="pl-PL" i="1" dirty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pl-PL" dirty="0"/>
                  <a:t>-wymiarowych rozkładów normlanych z wartością oczekiwaną </a:t>
                </a:r>
                <a14:m>
                  <m:oMath xmlns:m="http://schemas.openxmlformats.org/officeDocument/2006/math">
                    <m:r>
                      <a:rPr lang="pl-P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pl-PL" dirty="0"/>
                  <a:t> i macierzą kowariancji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pl-PL" dirty="0"/>
                  <a:t>. </a:t>
                </a:r>
              </a:p>
              <a:p>
                <a:endParaRPr lang="pl-PL" dirty="0" smtClean="0"/>
              </a:p>
              <a:p>
                <a:r>
                  <a:rPr lang="pl-PL" b="1" dirty="0" smtClean="0"/>
                  <a:t>Definicja</a:t>
                </a:r>
                <a:r>
                  <a:rPr lang="pl-PL" dirty="0" smtClean="0"/>
                  <a:t> </a:t>
                </a:r>
                <a:r>
                  <a:rPr lang="pl-PL" i="1" dirty="0" smtClean="0"/>
                  <a:t>(Niezdegenerowany rozkład normalny) </a:t>
                </a:r>
              </a:p>
              <a:p>
                <a:pPr marL="0" indent="0">
                  <a:buNone/>
                </a:pPr>
                <a:r>
                  <a:rPr lang="pl-PL" i="1" dirty="0"/>
                  <a:t>	</a:t>
                </a:r>
                <a:r>
                  <a:rPr lang="pl-PL" i="1" dirty="0" smtClean="0"/>
                  <a:t>Zmienna losowa </a:t>
                </a:r>
                <a14:m>
                  <m:oMath xmlns:m="http://schemas.openxmlformats.org/officeDocument/2006/math">
                    <m:r>
                      <a:rPr lang="pl-PL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pl-PL" i="1" dirty="0" smtClean="0"/>
                  <a:t> ma niezdegenerowany rozkład normalny ze          	średnią </a:t>
                </a:r>
                <a14:m>
                  <m:oMath xmlns:m="http://schemas.openxmlformats.org/officeDocument/2006/math">
                    <m:r>
                      <a:rPr lang="pl-PL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pl-P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pl-P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l-PL" i="1" dirty="0" smtClean="0"/>
                  <a:t> i wariancją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l-PL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pl-PL" i="1" dirty="0" smtClean="0"/>
                  <a:t> jeżeli jej funkcja gęstości rozkładu 	jest równa: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  <m:sSup>
                        <m:sSup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pl-PL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l-PL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pl-PL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pl-PL" b="0" i="1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 ,  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pl-P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pl-PL" b="0" i="1" dirty="0" smtClean="0"/>
              </a:p>
              <a:p>
                <a:pPr marL="0" indent="0">
                  <a:buNone/>
                </a:pPr>
                <a:endParaRPr lang="pl-PL" i="1" dirty="0"/>
              </a:p>
              <a:p>
                <a:endParaRPr lang="pl-PL" dirty="0"/>
              </a:p>
              <a:p>
                <a:endParaRPr lang="pl-PL" dirty="0" smtClean="0"/>
              </a:p>
            </p:txBody>
          </p:sp>
        </mc:Choice>
        <mc:Fallback xmlns="">
          <p:sp>
            <p:nvSpPr>
              <p:cNvPr id="3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 r="-197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129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Testy oparte na promieniach kwadratowych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l-PL" dirty="0" smtClean="0"/>
                  <a:t>Istnieje wiele niezmienniczych testów wielowymiarowej normalności, które badają wyłącznie "radialny" aspekt wielowymiarowej normalności. Stosowana statystyka opiera się na tzw. promieniach kwadratowych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𝑗𝑗</m:t>
                        </m:r>
                      </m:sub>
                    </m:sSub>
                    <m:r>
                      <a:rPr lang="pl-PL" b="0" i="1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pl-PL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l-PL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l-PL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pl-P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l-PL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bSup>
                      <m:sSubSup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d>
                      <m:d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l-PL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pl-PL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pl-PL" dirty="0" smtClean="0"/>
                  <a:t>.</a:t>
                </a:r>
              </a:p>
              <a:p>
                <a:pPr marL="0" indent="0" algn="ctr">
                  <a:buNone/>
                </a:pPr>
                <a:endParaRPr lang="pl-PL" dirty="0" smtClean="0"/>
              </a:p>
              <a:p>
                <a:pPr marL="342000" indent="0">
                  <a:buNone/>
                </a:pPr>
                <a:r>
                  <a:rPr lang="pl-PL" dirty="0"/>
                  <a:t>W</a:t>
                </a:r>
                <a:r>
                  <a:rPr lang="pl-PL" dirty="0" smtClean="0"/>
                  <a:t> </a:t>
                </a:r>
                <a:r>
                  <a:rPr lang="pl-PL" dirty="0"/>
                  <a:t>skrócie, niech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pl-PL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𝑗𝑗</m:t>
                        </m:r>
                      </m:sub>
                    </m:sSub>
                  </m:oMath>
                </a14:m>
                <a:r>
                  <a:rPr lang="pl-PL" dirty="0" smtClean="0"/>
                  <a:t> </a:t>
                </a:r>
                <a:r>
                  <a:rPr lang="pl-PL" dirty="0"/>
                  <a:t>w tym, co następuje. Zauważmy, że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pl-PL" dirty="0" smtClean="0"/>
                  <a:t> </a:t>
                </a:r>
                <a:r>
                  <a:rPr lang="pl-PL" dirty="0"/>
                  <a:t>mają taki sam rozkład.</a:t>
                </a:r>
                <a:endParaRPr lang="pl-PL" dirty="0" smtClean="0"/>
              </a:p>
            </p:txBody>
          </p:sp>
        </mc:Choice>
        <mc:Fallback xmlns="">
          <p:sp>
            <p:nvSpPr>
              <p:cNvPr id="3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 r="-68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7150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Testy oparte na promieniach kwadratowych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l-PL" dirty="0" smtClean="0"/>
                  <a:t>Zapisujemy: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l-PL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acc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pl-PL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pl-P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pl-P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pl-PL" dirty="0" smtClean="0"/>
              </a:p>
              <a:p>
                <a:pPr marL="342000" indent="0">
                  <a:buNone/>
                </a:pPr>
                <a:r>
                  <a:rPr lang="pl-PL" dirty="0"/>
                  <a:t>dla empirycznej funkcji </a:t>
                </a:r>
                <a:r>
                  <a:rPr lang="pl-PL" dirty="0" smtClean="0"/>
                  <a:t>rozkładu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pl-PL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pl-PL" dirty="0" smtClean="0"/>
                  <a:t> </a:t>
                </a:r>
                <a:r>
                  <a:rPr lang="pl-PL" dirty="0"/>
                  <a:t>i </a:t>
                </a:r>
                <a:r>
                  <a:rPr lang="pl-PL" dirty="0" smtClean="0"/>
                  <a:t>pozwalając, żeby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pl-PL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acc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pl-PL" dirty="0" smtClean="0"/>
                  <a:t> oznaczało </a:t>
                </a:r>
                <a:r>
                  <a:rPr lang="pl-PL" dirty="0"/>
                  <a:t>funkcję </a:t>
                </a:r>
                <a:r>
                  <a:rPr lang="pl-PL" dirty="0" smtClean="0"/>
                  <a:t>rozkładu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pl-PL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pl-PL" dirty="0" smtClean="0"/>
                  <a:t> </a:t>
                </a:r>
                <a:r>
                  <a:rPr lang="pl-PL" dirty="0" err="1" smtClean="0"/>
                  <a:t>Koziol</a:t>
                </a:r>
                <a:r>
                  <a:rPr lang="pl-PL" dirty="0"/>
                  <a:t> </a:t>
                </a:r>
                <a:r>
                  <a:rPr lang="pl-PL" dirty="0" smtClean="0"/>
                  <a:t>rozważył oszacowany proces empiryczny: </a:t>
                </a:r>
              </a:p>
              <a:p>
                <a:pPr marL="34200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𝒢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d>
                        <m:dPr>
                          <m:ctrlP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rad>
                      <m:d>
                        <m:dPr>
                          <m:ctrlP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pl-PL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l-PL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</m:acc>
                            </m:e>
                            <m:sub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d>
                            <m:d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pl-PL" b="0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lit/>
                        </m:rPr>
                        <a:rPr lang="pl-PL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l-PL" b="0" i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pl-P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∞,</m:t>
                      </m:r>
                    </m:oMath>
                  </m:oMathPara>
                </a14:m>
                <a:endParaRPr lang="pl-PL" dirty="0" smtClean="0"/>
              </a:p>
              <a:p>
                <a:pPr marL="342000" indent="0">
                  <a:buNone/>
                </a:pPr>
                <a:r>
                  <a:rPr lang="pl-PL" dirty="0"/>
                  <a:t>który pod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pl-PL" dirty="0" smtClean="0"/>
                  <a:t> </a:t>
                </a:r>
                <a:r>
                  <a:rPr lang="pl-PL" dirty="0"/>
                  <a:t>jest zbieżny </a:t>
                </a:r>
                <a:r>
                  <a:rPr lang="pl-PL" dirty="0" smtClean="0"/>
                  <a:t>do procesu </a:t>
                </a:r>
                <a:r>
                  <a:rPr lang="pl-PL" dirty="0"/>
                  <a:t>gaussowskiego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pl-P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𝒢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pl-P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l-PL" dirty="0" smtClean="0"/>
                  <a:t>o ciągłych </a:t>
                </a:r>
                <a:r>
                  <a:rPr lang="pl-PL" dirty="0"/>
                  <a:t>ścieżkach próbkowania.</a:t>
                </a:r>
                <a:endParaRPr lang="pl-PL" dirty="0" smtClean="0"/>
              </a:p>
              <a:p>
                <a:pPr marL="342000" indent="0" algn="ctr">
                  <a:buNone/>
                </a:pPr>
                <a:endParaRPr lang="pl-PL" dirty="0" smtClean="0"/>
              </a:p>
              <a:p>
                <a:pPr marL="0" indent="0">
                  <a:buNone/>
                </a:pPr>
                <a:endParaRPr lang="pl-PL" dirty="0"/>
              </a:p>
              <a:p>
                <a:pPr marL="0" indent="0">
                  <a:buNone/>
                </a:pPr>
                <a:endParaRPr lang="pl-PL" dirty="0" smtClean="0"/>
              </a:p>
            </p:txBody>
          </p:sp>
        </mc:Choice>
        <mc:Fallback xmlns="">
          <p:sp>
            <p:nvSpPr>
              <p:cNvPr id="3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24255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Test </a:t>
            </a:r>
            <a:r>
              <a:rPr lang="pl-PL" dirty="0" err="1"/>
              <a:t>Cramera</a:t>
            </a:r>
            <a:r>
              <a:rPr lang="pl-PL" dirty="0"/>
              <a:t>-von </a:t>
            </a:r>
            <a:r>
              <a:rPr lang="pl-PL" dirty="0" err="1"/>
              <a:t>Misesa</a:t>
            </a:r>
            <a:r>
              <a:rPr lang="pl-PL" dirty="0"/>
              <a:t> i Anderson-</a:t>
            </a:r>
            <a:r>
              <a:rPr lang="pl-PL" dirty="0" err="1"/>
              <a:t>Darlinga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l-PL" dirty="0" smtClean="0"/>
                  <a:t>Koziol</a:t>
                </a:r>
                <a:r>
                  <a:rPr lang="pl-PL" dirty="0"/>
                  <a:t> zaproponował użycie statystyki typu </a:t>
                </a:r>
                <a:r>
                  <a:rPr lang="pl-PL" dirty="0" err="1"/>
                  <a:t>Cramer</a:t>
                </a:r>
                <a:r>
                  <a:rPr lang="pl-PL" dirty="0"/>
                  <a:t>-von </a:t>
                </a:r>
                <a:r>
                  <a:rPr lang="pl-PL" dirty="0" err="1" smtClean="0"/>
                  <a:t>Mises</a:t>
                </a:r>
                <a:endParaRPr lang="pl-PL" dirty="0" smtClean="0"/>
              </a:p>
              <a:p>
                <a:pPr marL="34200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l-PL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Sup>
                            <m:sSubSup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l-PL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𝒢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pl-P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d>
                            <m:d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nary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pl-PL" dirty="0" smtClean="0"/>
              </a:p>
              <a:p>
                <a:pPr marL="342000" indent="0">
                  <a:buNone/>
                </a:pPr>
                <a:r>
                  <a:rPr lang="pl-PL" dirty="0" smtClean="0"/>
                  <a:t>A Paulson</a:t>
                </a:r>
                <a:r>
                  <a:rPr lang="pl-PL" dirty="0"/>
                  <a:t>, </a:t>
                </a:r>
                <a:r>
                  <a:rPr lang="pl-PL" dirty="0" err="1"/>
                  <a:t>Roohan</a:t>
                </a:r>
                <a:r>
                  <a:rPr lang="pl-PL" dirty="0"/>
                  <a:t> i Sullo zaproponowali statystykę typu </a:t>
                </a:r>
                <a:r>
                  <a:rPr lang="pl-PL" dirty="0" smtClean="0"/>
                  <a:t>Andersona </a:t>
                </a:r>
                <a:r>
                  <a:rPr lang="pl-PL" dirty="0" err="1" smtClean="0"/>
                  <a:t>Darlinga</a:t>
                </a:r>
                <a:r>
                  <a:rPr lang="pl-PL" dirty="0" smtClean="0"/>
                  <a:t>: </a:t>
                </a:r>
              </a:p>
              <a:p>
                <a:pPr marL="3420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pl-PL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l-PL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𝒢</m:t>
                                  </m:r>
                                </m:e>
                                <m:sub>
                                  <m:r>
                                    <a:rPr lang="pl-PL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pl-PL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pl-PL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pl-PL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pl-PL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pl-PL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pl-PL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  <m:sub>
                                      <m:r>
                                        <a:rPr lang="pl-PL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pl-PL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l-PL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</m:den>
                          </m:f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d>
                            <m:d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 </m:t>
                          </m:r>
                        </m:e>
                      </m:nary>
                    </m:oMath>
                  </m:oMathPara>
                </a14:m>
                <a:endParaRPr lang="pl-PL" dirty="0" smtClean="0"/>
              </a:p>
              <a:p>
                <a:pPr marL="342000" indent="0">
                  <a:buNone/>
                </a:pPr>
                <a:endParaRPr lang="pl-PL" dirty="0" smtClean="0"/>
              </a:p>
              <a:p>
                <a:pPr marL="342000" indent="0">
                  <a:buNone/>
                </a:pPr>
                <a:endParaRPr lang="pl-PL" dirty="0"/>
              </a:p>
            </p:txBody>
          </p:sp>
        </mc:Choice>
        <mc:Fallback xmlns="">
          <p:sp>
            <p:nvSpPr>
              <p:cNvPr id="3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82897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Test </a:t>
            </a:r>
            <a:r>
              <a:rPr lang="pl-PL" dirty="0" err="1"/>
              <a:t>Cramera</a:t>
            </a:r>
            <a:r>
              <a:rPr lang="pl-PL" dirty="0"/>
              <a:t>-von </a:t>
            </a:r>
            <a:r>
              <a:rPr lang="pl-PL" dirty="0" err="1"/>
              <a:t>Misesa</a:t>
            </a:r>
            <a:r>
              <a:rPr lang="pl-PL" dirty="0"/>
              <a:t> i Anderson-</a:t>
            </a:r>
            <a:r>
              <a:rPr lang="pl-PL" dirty="0" err="1"/>
              <a:t>Darlinga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l-PL" dirty="0" smtClean="0"/>
                  <a:t>Zarówno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pl-PL" dirty="0"/>
                  <a:t> jak 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pl-PL" dirty="0"/>
                  <a:t> mają obliczeniowo proste wyrażenia w postaci statystyki </a:t>
                </a:r>
                <a:r>
                  <a:rPr lang="pl-PL" dirty="0" smtClean="0"/>
                  <a:t>porządkowej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d>
                          <m:dPr>
                            <m:ctrlPr>
                              <a:rPr lang="pl-PL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b>
                    </m:sSub>
                    <m:r>
                      <a:rPr lang="pl-P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d>
                          <m:dPr>
                            <m:ctrlPr>
                              <a:rPr lang="pl-PL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b>
                    </m:sSub>
                    <m:r>
                      <a:rPr lang="pl-P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≤… ≤</m:t>
                    </m:r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d>
                          <m:dPr>
                            <m:ctrlPr>
                              <a:rPr lang="pl-PL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b>
                    </m:sSub>
                  </m:oMath>
                </a14:m>
                <a:endParaRPr lang="pl-PL" dirty="0" smtClean="0"/>
              </a:p>
              <a:p>
                <a:endParaRPr lang="pl-PL" dirty="0" smtClean="0"/>
              </a:p>
              <a:p>
                <a:pPr marL="34200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sSup>
                            <m:sSup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l-PL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b="0" i="1" smtClean="0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d>
                                        <m:dPr>
                                          <m:ctrlPr>
                                            <a:rPr lang="pl-PL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pl-PL" b="0" i="1" smtClean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</m:sub>
                                  </m:sSub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pl-PL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l-PL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pl-PL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pl-PL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pl-PL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pl-PL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pl-PL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pl-PL" dirty="0" smtClean="0"/>
              </a:p>
              <a:p>
                <a:pPr marL="342000" indent="0">
                  <a:buNone/>
                </a:pPr>
                <a:r>
                  <a:rPr lang="pl-PL" dirty="0" smtClean="0"/>
                  <a:t>i </a:t>
                </a:r>
              </a:p>
              <a:p>
                <a:pPr marL="342000" indent="0">
                  <a:buNone/>
                </a:pPr>
                <a:endParaRPr lang="pl-PL" dirty="0"/>
              </a:p>
              <a:p>
                <a:pPr marL="34200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nary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l-PL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pl-PL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pl-PL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pl-PL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d>
                                    <m:dPr>
                                      <m:ctrlPr>
                                        <a:rPr lang="pl-PL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l-PL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d>
                                </m:sub>
                              </m:sSub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pl-PL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l-PL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pl-PL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l-PL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pl-PL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pl-P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l-PL" i="1">
                                              <a:latin typeface="Cambria Math" panose="02040503050406030204" pitchFamily="18" charset="0"/>
                                            </a:rPr>
                                            <m:t>𝐺</m:t>
                                          </m:r>
                                        </m:e>
                                        <m:sub>
                                          <m:r>
                                            <a:rPr lang="pl-PL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pl-P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pl-PL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l-PL" i="1">
                                                  <a:latin typeface="Cambria Math" panose="02040503050406030204" pitchFamily="18" charset="0"/>
                                                </a:rPr>
                                                <m:t>𝐷</m:t>
                                              </m:r>
                                            </m:e>
                                            <m:sub>
                                              <m:r>
                                                <a:rPr lang="pl-PL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lang="pl-PL" i="1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  <m:r>
                                                <a:rPr lang="pl-PL" i="1"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  <m:r>
                                                <a:rPr lang="pl-PL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  <m:r>
                                                <a:rPr lang="pl-PL" i="1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pl-PL" i="1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  <m:r>
                                                <a:rPr lang="pl-PL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)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</m:e>
                          </m:func>
                        </m:e>
                      </m:d>
                    </m:oMath>
                  </m:oMathPara>
                </a14:m>
                <a:endParaRPr lang="pl-PL" dirty="0" smtClean="0"/>
              </a:p>
            </p:txBody>
          </p:sp>
        </mc:Choice>
        <mc:Fallback xmlns="">
          <p:sp>
            <p:nvSpPr>
              <p:cNvPr id="3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05434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ytuł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pl-PL" dirty="0" smtClean="0"/>
                  <a:t>Test typu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pl-PL" dirty="0"/>
              </a:p>
            </p:txBody>
          </p:sp>
        </mc:Choice>
        <mc:Fallback xmlns="">
          <p:sp>
            <p:nvSpPr>
              <p:cNvPr id="2" name="Tytu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528" t="-869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l-PL" dirty="0" smtClean="0"/>
                  <a:t>Moore i </a:t>
                </a:r>
                <a:r>
                  <a:rPr lang="pl-PL" dirty="0" err="1"/>
                  <a:t>Stubblebine</a:t>
                </a:r>
                <a:r>
                  <a:rPr lang="pl-PL" dirty="0"/>
                  <a:t> zaproponowali, aby podzielić </a:t>
                </a:r>
                <a:r>
                  <a:rPr lang="pl-PL" dirty="0" smtClean="0"/>
                  <a:t>zakres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0,∞</m:t>
                        </m:r>
                      </m:e>
                    </m:d>
                  </m:oMath>
                </a14:m>
                <a:r>
                  <a:rPr lang="pl-PL" dirty="0" smtClean="0"/>
                  <a:t> na </a:t>
                </a:r>
                <a14:m>
                  <m:oMath xmlns:m="http://schemas.openxmlformats.org/officeDocument/2006/math">
                    <m:r>
                      <a:rPr lang="pl-PL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pl-PL" dirty="0" smtClean="0"/>
                  <a:t> przedziałów 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l-PL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pl-PL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e>
                    </m:d>
                    <m:r>
                      <a:rPr lang="pl-PL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lit/>
                      </m:rPr>
                      <a:rPr lang="pl-PL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=1, 2, …,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pl-PL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=0, </m:t>
                        </m:r>
                        <m:sSub>
                          <m:sSubPr>
                            <m:ctrlPr>
                              <a:rPr lang="pl-PL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=∞</m:t>
                        </m:r>
                      </m:e>
                    </m:d>
                  </m:oMath>
                </a14:m>
                <a:r>
                  <a:rPr lang="pl-PL" b="0" dirty="0" smtClean="0"/>
                  <a:t> </a:t>
                </a:r>
                <a:r>
                  <a:rPr lang="pl-PL" dirty="0"/>
                  <a:t>które są </a:t>
                </a:r>
                <a:r>
                  <a:rPr lang="pl-PL" dirty="0" smtClean="0"/>
                  <a:t>w </a:t>
                </a:r>
                <a:r>
                  <a:rPr lang="pl-PL" dirty="0"/>
                  <a:t>rozkładzie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l-PL" dirty="0" smtClean="0"/>
                  <a:t>, </a:t>
                </a:r>
                <a:r>
                  <a:rPr lang="pl-PL" dirty="0"/>
                  <a:t>tzn. </a:t>
                </a:r>
                <a:r>
                  <a:rPr lang="pl-PL" dirty="0" smtClean="0"/>
                  <a:t>mamy</a:t>
                </a:r>
              </a:p>
              <a:p>
                <a:endParaRPr lang="pl-PL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</m:d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pl-PL" b="0" dirty="0" smtClean="0"/>
              </a:p>
              <a:p>
                <a:pPr marL="0" indent="0" algn="ctr">
                  <a:buNone/>
                </a:pPr>
                <a:endParaRPr lang="pl-PL" b="0" dirty="0" smtClean="0"/>
              </a:p>
              <a:p>
                <a:pPr marL="342000" indent="0">
                  <a:buNone/>
                </a:pPr>
                <a:r>
                  <a:rPr lang="pl-PL" b="0" dirty="0" smtClean="0"/>
                  <a:t>Weźmy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pl-PL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pl-PL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pl-PL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sSub>
                              <m:sSubPr>
                                <m:ctrlP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pl-PL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</m:t>
                            </m:r>
                            <m:sSub>
                              <m:sSubPr>
                                <m:ctrlPr>
                                  <a:rPr lang="pl-PL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𝑙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pl-PL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pl-PL" b="0" dirty="0" smtClean="0"/>
                  <a:t> statystyka testowa wynosi: </a:t>
                </a:r>
              </a:p>
              <a:p>
                <a:pPr marL="342000" indent="0">
                  <a:buNone/>
                </a:pPr>
                <a:endParaRPr lang="pl-PL" b="0" dirty="0" smtClean="0"/>
              </a:p>
              <a:p>
                <a:pPr marL="34200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p>
                            <m:sSup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l-PL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pl-PL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pl-PL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pl-PL" b="0" i="1" smtClean="0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pl-PL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l-PL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pl-PL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</m:nary>
                    </m:oMath>
                  </m:oMathPara>
                </a14:m>
                <a:endParaRPr lang="pl-PL" b="0" dirty="0" smtClean="0"/>
              </a:p>
              <a:p>
                <a:endParaRPr lang="pl-PL" dirty="0"/>
              </a:p>
            </p:txBody>
          </p:sp>
        </mc:Choice>
        <mc:Fallback xmlns="">
          <p:sp>
            <p:nvSpPr>
              <p:cNvPr id="3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97928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ytuł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pl-PL" dirty="0" smtClean="0"/>
                  <a:t>Test typu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pl-PL" dirty="0"/>
              </a:p>
            </p:txBody>
          </p:sp>
        </mc:Choice>
        <mc:Fallback xmlns="">
          <p:sp>
            <p:nvSpPr>
              <p:cNvPr id="2" name="Tytu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528" t="-869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Symbol zastępczy zawartości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pl-PL" dirty="0" smtClean="0"/>
                  <a:t>Ponieważ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pl-PL" dirty="0"/>
                  <a:t> przyjmuje postać </a:t>
                </a:r>
                <a:r>
                  <a:rPr lang="pl-PL" dirty="0" smtClean="0"/>
                  <a:t>równoważną </a:t>
                </a:r>
                <a14:m>
                  <m:oMath xmlns:m="http://schemas.openxmlformats.org/officeDocument/2006/math">
                    <m:r>
                      <a:rPr lang="pl-PL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pl-PL" b="0" i="0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nary>
                            <m:naryPr>
                              <m:chr m:val="∑"/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pl-PL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l-PL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𝒢</m:t>
                                      </m:r>
                                    </m:e>
                                    <m:sub>
                                      <m:r>
                                        <a:rPr lang="pl-PL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pl-PL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pl-PL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l-PL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pl-PL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 </m:t>
                                  </m:r>
                                  <m:sSub>
                                    <m:sSubPr>
                                      <m:ctrlPr>
                                        <a:rPr lang="pl-PL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𝒢</m:t>
                                      </m:r>
                                    </m:e>
                                    <m:sub>
                                      <m:r>
                                        <a:rPr lang="pl-PL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pl-PL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pl-PL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l-PL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pl-PL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  <m:r>
                                            <a:rPr lang="pl-PL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  <m:sup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pl-PL" b="0" dirty="0" smtClean="0"/>
              </a:p>
              <a:p>
                <a:pPr marL="0" indent="0">
                  <a:buNone/>
                </a:pPr>
                <a:r>
                  <a:rPr lang="pl-PL" dirty="0"/>
                  <a:t>rozkład </a:t>
                </a:r>
                <a:r>
                  <a:rPr lang="pl-PL" dirty="0" smtClean="0"/>
                  <a:t>graniczny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pl-PL" b="0" dirty="0" smtClean="0"/>
                  <a:t> przy </a:t>
                </a:r>
                <a14:m>
                  <m:oMath xmlns:m="http://schemas.openxmlformats.org/officeDocument/2006/math">
                    <m:r>
                      <a:rPr lang="pl-PL" b="0" i="1" smtClean="0">
                        <a:latin typeface="Cambria Math" panose="02040503050406030204" pitchFamily="18" charset="0"/>
                      </a:rPr>
                      <m:t>𝑛</m:t>
                    </m:r>
                    <m:groupChr>
                      <m:groupChrPr>
                        <m:chr m:val="→"/>
                        <m:vertJc m:val="bot"/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  <m:r>
                      <a:rPr lang="pl-PL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pl-PL" b="0" dirty="0" smtClean="0"/>
                  <a:t> przy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pl-PL" b="0" dirty="0" smtClean="0"/>
                  <a:t> jest taki, że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pl-PL" i="1" smtClean="0"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pl-PL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nary>
                          <m:naryPr>
                            <m:chr m:val="∑"/>
                            <m:ctrlPr>
                              <a:rPr lang="pl-PL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  <m:e>
                            <m:d>
                              <m:dPr>
                                <m:ctrlPr>
                                  <a:rPr lang="pl-PL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l-PL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𝒢</m:t>
                                    </m:r>
                                  </m:e>
                                  <m:sub>
                                    <m:r>
                                      <a:rPr lang="pl-PL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pl-PL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l-PL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pl-PL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𝑙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pl-PL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 </m:t>
                                </m:r>
                                <m:sSub>
                                  <m:sSubPr>
                                    <m:ctrlPr>
                                      <a:rPr lang="pl-PL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𝒢</m:t>
                                    </m:r>
                                  </m:e>
                                  <m:sub>
                                    <m:r>
                                      <a:rPr lang="pl-PL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pl-PL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l-PL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pl-PL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𝑙</m:t>
                                        </m:r>
                                        <m:r>
                                          <a:rPr lang="pl-PL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nary>
                      </m:e>
                      <m:sup>
                        <m:r>
                          <a:rPr lang="pl-P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l-PL" b="0" dirty="0" smtClean="0"/>
                  <a:t>.</a:t>
                </a:r>
              </a:p>
              <a:p>
                <a:pPr marL="0" indent="0" algn="ctr">
                  <a:buNone/>
                </a:pPr>
                <a:endParaRPr lang="pl-PL" dirty="0"/>
              </a:p>
              <a:p>
                <a:pPr marL="0" indent="0">
                  <a:buNone/>
                </a:pPr>
                <a:r>
                  <a:rPr lang="pl-PL" dirty="0"/>
                  <a:t>Ponadto, zbieżność </a:t>
                </a:r>
                <a:r>
                  <a:rPr lang="pl-PL" dirty="0" smtClean="0"/>
                  <a:t>stochastyczna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groupChr>
                        <m:groupChrPr>
                          <m:chr m:val="→"/>
                          <m:vertJc m:val="bot"/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/>
                      </m:groupCh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nary>
                            <m:naryPr>
                              <m:chr m:val="∑"/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pl-PL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d>
                                    <m:dPr>
                                      <m:ctrlPr>
                                        <a:rPr lang="pl-PL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pl-PL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l-PL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pl-PL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 ∆</m:t>
                                  </m:r>
                                  <m:d>
                                    <m:dPr>
                                      <m:ctrlPr>
                                        <a:rPr lang="pl-PL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pl-PL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l-PL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pl-PL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  <m:r>
                                            <a:rPr lang="pl-PL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  <m:sup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l-PL" b="0" dirty="0" smtClean="0"/>
              </a:p>
              <a:p>
                <a:pPr marL="0" indent="0">
                  <a:buNone/>
                </a:pPr>
                <a:r>
                  <a:rPr lang="pl-PL" dirty="0"/>
                  <a:t>g</a:t>
                </a:r>
                <a:r>
                  <a:rPr lang="pl-PL" dirty="0" smtClean="0"/>
                  <a:t>dzie </a:t>
                </a:r>
                <a14:m>
                  <m:oMath xmlns:m="http://schemas.openxmlformats.org/officeDocument/2006/math">
                    <m:r>
                      <a:rPr lang="pl-P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l-P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</m:t>
                    </m:r>
                    <m:r>
                      <a:rPr lang="pl-P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pl-P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l-PL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pl-PL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l-PL" b="0" i="1" dirty="0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  <m:sup>
                            <m:r>
                              <a:rPr lang="pl-PL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l-PL" b="0" i="1" dirty="0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pl-PL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pl-P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l-P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pl-P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pl-PL" b="0" dirty="0" smtClean="0"/>
              </a:p>
              <a:p>
                <a:pPr marL="0" indent="0">
                  <a:buNone/>
                </a:pPr>
                <a:endParaRPr lang="pl-PL" b="0" dirty="0" smtClean="0"/>
              </a:p>
              <a:p>
                <a:endParaRPr lang="pl-PL" dirty="0"/>
              </a:p>
            </p:txBody>
          </p:sp>
        </mc:Choice>
        <mc:Fallback>
          <p:sp>
            <p:nvSpPr>
              <p:cNvPr id="3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81" t="-203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1881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Badania typu korelacji</a:t>
            </a:r>
            <a:endParaRPr lang="pl-P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ymbol zastępczy zawartości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l-PL" dirty="0" smtClean="0"/>
                  <a:t>Tsai</a:t>
                </a:r>
                <a:r>
                  <a:rPr lang="pl-PL" dirty="0"/>
                  <a:t> i </a:t>
                </a:r>
                <a:r>
                  <a:rPr lang="pl-PL" dirty="0" err="1"/>
                  <a:t>Koziol</a:t>
                </a:r>
                <a:r>
                  <a:rPr lang="pl-PL" dirty="0"/>
                  <a:t> sformalizowali popularną procedurę graficzną polegającą na </a:t>
                </a:r>
                <a:r>
                  <a:rPr lang="pl-PL" dirty="0" smtClean="0"/>
                  <a:t>wykreślaniu statystyki </a:t>
                </a:r>
                <a14:m>
                  <m:oMath xmlns:m="http://schemas.openxmlformats.org/officeDocument/2006/math">
                    <m:r>
                      <a:rPr lang="pl-PL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pl-PL" b="0" dirty="0" smtClean="0"/>
                  <a:t>-tego rzędu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d>
                          <m:dPr>
                            <m:ctrlPr>
                              <a:rPr lang="pl-PL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sub>
                    </m:sSub>
                    <m:r>
                      <a:rPr lang="pl-PL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l-PL" b="0" dirty="0" smtClean="0"/>
                  <a:t>względem oczekiwanej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pl-PL" b="0" dirty="0" smtClean="0"/>
                  <a:t> j-tego rzęd</a:t>
                </a:r>
                <a:r>
                  <a:rPr lang="pl-PL" dirty="0" smtClean="0"/>
                  <a:t>u dla próbki wielkości </a:t>
                </a:r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l-PL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l-PL" dirty="0" smtClean="0"/>
                  <a:t>dla rozkładu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l-PL" b="0" dirty="0" smtClean="0"/>
                  <a:t>. </a:t>
                </a:r>
                <a:r>
                  <a:rPr lang="pl-PL" dirty="0"/>
                  <a:t>Ich statystyką badania jest empiryczny współczynnik </a:t>
                </a:r>
                <a:r>
                  <a:rPr lang="pl-PL" dirty="0" smtClean="0"/>
                  <a:t>korelacji: </a:t>
                </a:r>
              </a:p>
              <a:p>
                <a:pPr marL="3420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𝑇</m:t>
                      </m:r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l-PL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pl-PL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pl-PL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l-PL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</m:acc>
                                </m:e>
                              </m:d>
                              <m:d>
                                <m:dPr>
                                  <m:ctrlP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l-PL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b="0" i="1" smtClean="0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d>
                                        <m:dPr>
                                          <m:ctrlPr>
                                            <a:rPr lang="pl-PL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pl-PL" b="0" i="1" smtClean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</m:sub>
                                  </m:sSub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pl-PL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pl-PL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pl-PL" b="0" i="1" smtClean="0">
                                              <a:latin typeface="Cambria Math" panose="02040503050406030204" pitchFamily="18" charset="0"/>
                                            </a:rPr>
                                            <m:t>𝐷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pl-PL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num>
                        <m:den>
                          <m:sSup>
                            <m:sSup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ctrlPr>
                                        <a:rPr lang="pl-PL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pl-PL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pl-PL" i="1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pl-PL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  <m:e>
                                      <m:sSup>
                                        <m:sSupPr>
                                          <m:ctrlPr>
                                            <a:rPr lang="pl-P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pl-PL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pl-PL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pl-PL" i="1">
                                                      <a:latin typeface="Cambria Math" panose="02040503050406030204" pitchFamily="18" charset="0"/>
                                                    </a:rPr>
                                                    <m:t>𝑚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pl-PL" i="1">
                                                      <a:latin typeface="Cambria Math" panose="02040503050406030204" pitchFamily="18" charset="0"/>
                                                    </a:rPr>
                                                    <m:t>𝑗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pl-PL" i="1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pl-PL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pl-PL" i="1">
                                                      <a:latin typeface="Cambria Math" panose="02040503050406030204" pitchFamily="18" charset="0"/>
                                                    </a:rPr>
                                                    <m:t>𝑚</m:t>
                                                  </m:r>
                                                </m:e>
                                              </m:acc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pl-PL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nary>
                                        <m:naryPr>
                                          <m:chr m:val="∑"/>
                                          <m:ctrlPr>
                                            <a:rPr lang="pl-P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lang="pl-PL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  <m:r>
                                            <a:rPr lang="pl-PL" i="1">
                                              <a:latin typeface="Cambria Math" panose="02040503050406030204" pitchFamily="18" charset="0"/>
                                            </a:rPr>
                                            <m:t>=1</m:t>
                                          </m:r>
                                        </m:sub>
                                        <m:sup>
                                          <m:r>
                                            <a:rPr lang="pl-PL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p>
                                        <m:e>
                                          <m:sSup>
                                            <m:sSupPr>
                                              <m:ctrlPr>
                                                <a:rPr lang="pl-PL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pl-PL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pl-PL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pl-PL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𝐷</m:t>
                                                      </m:r>
                                                    </m:e>
                                                    <m:sub>
                                                      <m:d>
                                                        <m:dPr>
                                                          <m:ctrlPr>
                                                            <a:rPr lang="pl-PL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dPr>
                                                        <m:e>
                                                          <m:r>
                                                            <a:rPr lang="pl-PL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𝑗</m:t>
                                                          </m:r>
                                                        </m:e>
                                                      </m:d>
                                                    </m:sub>
                                                  </m:sSub>
                                                  <m:r>
                                                    <a:rPr lang="pl-PL" i="1">
                                                      <a:latin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pl-PL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acc>
                                                        <m:accPr>
                                                          <m:chr m:val="̅"/>
                                                          <m:ctrlPr>
                                                            <a:rPr lang="pl-PL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accPr>
                                                        <m:e>
                                                          <m:r>
                                                            <a:rPr lang="pl-PL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𝐷</m:t>
                                                          </m:r>
                                                        </m:e>
                                                      </m:acc>
                                                    </m:e>
                                                    <m:sub>
                                                      <m:r>
                                                        <a:rPr lang="pl-PL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𝑛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e>
                                            <m:sup>
                                              <m:r>
                                                <a:rPr lang="pl-PL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e>
                                      </m:nary>
                                      <m:r>
                                        <a:rPr lang="pl-PL" i="1">
                                          <a:latin typeface="Cambria Math" panose="02040503050406030204" pitchFamily="18" charset="0"/>
                                        </a:rPr>
                                        <m:t>) </m:t>
                                      </m:r>
                                    </m:e>
                                  </m:nary>
                                </m:e>
                              </m:d>
                            </m:e>
                            <m:sup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1/2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l-PL" b="0" dirty="0" smtClean="0"/>
              </a:p>
              <a:p>
                <a:pPr marL="342000" indent="0">
                  <a:buNone/>
                </a:pPr>
                <a:r>
                  <a:rPr lang="pl-PL" dirty="0" smtClean="0"/>
                  <a:t>Gdzie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l-PL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  <m:r>
                      <a:rPr lang="pl-PL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nary>
                      <m:naryPr>
                        <m:chr m:val="∑"/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pl-PL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,  </m:t>
                        </m:r>
                        <m:r>
                          <m:rPr>
                            <m:lit/>
                          </m:rPr>
                          <a:rPr lang="pl-P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pl-PL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</m:acc>
                          </m:e>
                          <m:sub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pl-PL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nary>
                          <m:naryPr>
                            <m:chr m:val="∑"/>
                            <m:ctrlPr>
                              <a:rPr lang="pl-PL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d>
                                  <m:dPr>
                                    <m:ctrlPr>
                                      <a:rPr lang="pl-P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l-PL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d>
                              </m:sub>
                            </m:sSub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 . </m:t>
                            </m:r>
                          </m:e>
                        </m:nary>
                      </m:e>
                    </m:nary>
                  </m:oMath>
                </a14:m>
                <a:r>
                  <a:rPr lang="pl-PL" b="0" dirty="0" smtClean="0"/>
                  <a:t>Odrzucamy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pl-PL" b="0" dirty="0" smtClean="0"/>
                  <a:t> dla małych wartości </a:t>
                </a:r>
                <a14:m>
                  <m:oMath xmlns:m="http://schemas.openxmlformats.org/officeDocument/2006/math">
                    <m:r>
                      <a:rPr lang="pl-PL" b="0" i="1" smtClean="0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pl-PL" b="0" dirty="0" smtClean="0"/>
                  <a:t>.</a:t>
                </a:r>
              </a:p>
              <a:p>
                <a:pPr marL="0" indent="0">
                  <a:buNone/>
                </a:pPr>
                <a:endParaRPr lang="pl-PL" b="0" dirty="0" smtClean="0"/>
              </a:p>
              <a:p>
                <a:endParaRPr lang="pl-PL" dirty="0"/>
              </a:p>
            </p:txBody>
          </p:sp>
        </mc:Choice>
        <mc:Fallback>
          <p:sp>
            <p:nvSpPr>
              <p:cNvPr id="3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 r="-81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3618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Hipoteza wielowymiarowej normalności</a:t>
            </a:r>
            <a:br>
              <a:rPr lang="pl-PL" dirty="0" smtClean="0"/>
            </a:b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l-PL" dirty="0" smtClean="0"/>
                  <a:t>Rozważamy </a:t>
                </a:r>
                <a:r>
                  <a:rPr lang="pl-PL" dirty="0"/>
                  <a:t>problem oceny wielowymiarowej normalności, który polega na testowaniu </a:t>
                </a:r>
                <a:r>
                  <a:rPr lang="pl-PL" dirty="0" smtClean="0"/>
                  <a:t>hipotezy</a:t>
                </a:r>
              </a:p>
              <a:p>
                <a:endParaRPr lang="pl-PL" dirty="0"/>
              </a:p>
              <a:p>
                <a:pPr marL="0" indent="0" algn="ctr">
                  <a:buNone/>
                </a:pPr>
                <a:r>
                  <a:rPr lang="pl-PL" dirty="0"/>
                  <a:t>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pl-PL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pl-PL" i="1">
                            <a:latin typeface="Cambria Math" panose="02040503050406030204" pitchFamily="18" charset="0"/>
                          </a:rPr>
                          <m:t>: 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pl-PL" i="1">
                            <a:latin typeface="Cambria Math" panose="02040503050406030204" pitchFamily="18" charset="0"/>
                          </a:rPr>
                          <m:t>𝑋</m:t>
                        </m:r>
                      </m:sup>
                    </m:sSup>
                    <m:r>
                      <a:rPr lang="pl-PL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pl-PL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𝒩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pl-PL" dirty="0"/>
                  <a:t> </a:t>
                </a:r>
                <a:endParaRPr lang="pl-PL" dirty="0" smtClean="0"/>
              </a:p>
              <a:p>
                <a:pPr marL="0" indent="0" algn="ctr">
                  <a:buNone/>
                </a:pPr>
                <a:endParaRPr lang="pl-PL" dirty="0"/>
              </a:p>
              <a:p>
                <a:pPr marL="0" indent="0">
                  <a:buNone/>
                </a:pPr>
                <a:r>
                  <a:rPr lang="pl-PL" dirty="0"/>
                  <a:t>     w odniesieniu do rozwiązań alternatywnych. </a:t>
                </a:r>
              </a:p>
              <a:p>
                <a:endParaRPr lang="pl-PL" dirty="0"/>
              </a:p>
              <a:p>
                <a:endParaRPr lang="pl-PL" dirty="0" smtClean="0"/>
              </a:p>
            </p:txBody>
          </p:sp>
        </mc:Choice>
        <mc:Fallback xmlns="">
          <p:sp>
            <p:nvSpPr>
              <p:cNvPr id="3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133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Niezmienniczość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/>
              <p:cNvSpPr>
                <a:spLocks noGrp="1"/>
              </p:cNvSpPr>
              <p:nvPr>
                <p:ph idx="1"/>
              </p:nvPr>
            </p:nvSpPr>
            <p:spPr>
              <a:xfrm>
                <a:off x="1103312" y="2052918"/>
                <a:ext cx="9065924" cy="4195481"/>
              </a:xfrm>
            </p:spPr>
            <p:txBody>
              <a:bodyPr/>
              <a:lstStyle/>
              <a:p>
                <a:r>
                  <a:rPr lang="pl-PL" dirty="0" smtClean="0"/>
                  <a:t>Klasa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𝒩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pl-PL" dirty="0" smtClean="0"/>
                  <a:t> jest zamknięta na przekształcenia afiniczne, tzn.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𝐴𝑋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pl-P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𝒩</m:t>
                          </m:r>
                        </m:e>
                        <m:sub>
                          <m:r>
                            <a:rPr lang="pl-P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groupChr>
                        <m:groupChrPr>
                          <m:chr m:val="⇔"/>
                          <m:vertJc m:val="bot"/>
                          <m:ctrlPr>
                            <a:rPr lang="pl-PL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groupChrPr>
                        <m:e/>
                      </m:groupChr>
                      <m:sSup>
                        <m:sSup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p>
                      </m:sSup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pl-P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𝒩</m:t>
                          </m:r>
                        </m:e>
                        <m:sub>
                          <m:r>
                            <a:rPr lang="pl-P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pl-PL" dirty="0" smtClean="0"/>
              </a:p>
              <a:p>
                <a:pPr marL="0" indent="0">
                  <a:buNone/>
                </a:pPr>
                <a:r>
                  <a:rPr lang="pl-PL" dirty="0" smtClean="0"/>
                  <a:t>     dla każdego wektora </a:t>
                </a:r>
                <a14:m>
                  <m:oMath xmlns:m="http://schemas.openxmlformats.org/officeDocument/2006/math">
                    <m:r>
                      <a:rPr lang="pl-PL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pl-P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pl-P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pl-PL" dirty="0" smtClean="0"/>
                  <a:t> i każdej odwracalnej macierzy </a:t>
                </a:r>
                <a14:m>
                  <m:oMath xmlns:m="http://schemas.openxmlformats.org/officeDocument/2006/math">
                    <m:r>
                      <a:rPr lang="pl-PL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pl-PL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pl-P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pl-PL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pl-PL" dirty="0" smtClean="0"/>
                  <a:t>.</a:t>
                </a:r>
              </a:p>
              <a:p>
                <a:pPr marL="0" indent="0">
                  <a:buNone/>
                </a:pPr>
                <a:endParaRPr lang="pl-PL" dirty="0"/>
              </a:p>
              <a:p>
                <a:r>
                  <a:rPr lang="pl-PL" dirty="0" smtClean="0"/>
                  <a:t>Oznacza to, że próbki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l-PL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pl-PL" dirty="0" smtClean="0"/>
                  <a:t> oraz </a:t>
                </a:r>
                <a14:m>
                  <m:oMath xmlns:m="http://schemas.openxmlformats.org/officeDocument/2006/math">
                    <m:r>
                      <a:rPr lang="pl-PL" b="0" i="1" smtClean="0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l-PL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, …, 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pl-PL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l-PL" dirty="0" smtClean="0"/>
                  <a:t>powinny mieć tą samą wagę podczas pisania dowodu na korzyść lub niekorzyść hipotezy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pl-PL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pl-PL" dirty="0" smtClean="0"/>
                  <a:t> W konsekwencji dowolna statystyka testowa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pl-PL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pl-PL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l-PL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pl-PL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l-PL" dirty="0" smtClean="0"/>
                  <a:t> dla testowania hipotezy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pl-PL" dirty="0" smtClean="0"/>
                  <a:t> powinna spełniać warunek: niezmienniczości afinicznej:</a:t>
                </a:r>
              </a:p>
              <a:p>
                <a:endParaRPr lang="pl-PL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,…, 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sSub>
                            <m:sSub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3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3312" y="2052918"/>
                <a:ext cx="9065924" cy="4195481"/>
              </a:xfrm>
              <a:blipFill>
                <a:blip r:embed="rId2"/>
                <a:stretch>
                  <a:fillRect l="-336" t="-87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87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Oznaczenia</a:t>
            </a:r>
            <a:br>
              <a:rPr lang="pl-PL" dirty="0" smtClean="0"/>
            </a:b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pl-PL" dirty="0" smtClean="0"/>
                  <a:t>Średnia</a:t>
                </a:r>
                <a:endParaRPr lang="pl-PL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pl-PL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bar>
                      <m:r>
                        <a:rPr lang="pl-PL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pl-PL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l-PL" dirty="0" smtClean="0"/>
              </a:p>
              <a:p>
                <a:pPr marL="0" indent="0" algn="ctr">
                  <a:buNone/>
                </a:pPr>
                <a:endParaRPr lang="pl-PL" dirty="0" smtClean="0"/>
              </a:p>
              <a:p>
                <a:r>
                  <a:rPr lang="pl-PL" dirty="0" smtClean="0"/>
                  <a:t>Symetryczna, dodatnio określona macierz kowariancji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bar>
                                <m:barPr>
                                  <m:pos m:val="top"/>
                                  <m:ctrlPr>
                                    <a:rPr lang="pl-PL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pl-PL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ba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)(</m:t>
                          </m:r>
                          <m:sSub>
                            <m:sSub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bar>
                                <m:barPr>
                                  <m:pos m:val="top"/>
                                  <m:ctrlPr>
                                    <a:rPr lang="pl-PL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pl-PL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ba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)′</m:t>
                          </m:r>
                        </m:e>
                      </m:nary>
                    </m:oMath>
                  </m:oMathPara>
                </a14:m>
                <a:endParaRPr lang="pl-PL" dirty="0" smtClean="0"/>
              </a:p>
              <a:p>
                <a:pPr marL="0" indent="0" algn="ctr">
                  <a:buNone/>
                </a:pPr>
                <a:endParaRPr lang="pl-PL" dirty="0" smtClean="0"/>
              </a:p>
              <a:p>
                <a:r>
                  <a:rPr lang="pl-PL" dirty="0" smtClean="0"/>
                  <a:t>Normalizacja danych: </a:t>
                </a:r>
                <a:endParaRPr lang="pl-PL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pl-PL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pl-PL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bSup>
                    <m:r>
                      <a:rPr lang="pl-PL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pl-PL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pl-PL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ba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pl-PL" dirty="0" smtClean="0"/>
                  <a:t>)</a:t>
                </a:r>
              </a:p>
            </p:txBody>
          </p:sp>
        </mc:Choice>
        <mc:Fallback xmlns="">
          <p:sp>
            <p:nvSpPr>
              <p:cNvPr id="3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2" t="-145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553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Twierdzenie o niezmienniczej statystyce</a:t>
            </a:r>
            <a:br>
              <a:rPr lang="pl-PL" dirty="0" smtClean="0"/>
            </a:b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/>
              <p:cNvSpPr>
                <a:spLocks noGrp="1"/>
              </p:cNvSpPr>
              <p:nvPr>
                <p:ph idx="1"/>
              </p:nvPr>
            </p:nvSpPr>
            <p:spPr>
              <a:xfrm>
                <a:off x="1103312" y="2052918"/>
                <a:ext cx="8947522" cy="419548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pl-PL" dirty="0" smtClean="0"/>
                  <a:t>Każda niezmiennicza statystka testowa dla normalności wielowymiarowej jest funkcją odległości Mahalanobisa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pl-PL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𝑗𝑘</m:t>
                        </m:r>
                      </m:sub>
                    </m:sSub>
                    <m:r>
                      <a:rPr lang="pl-PL" b="0" i="1" smtClean="0">
                        <a:latin typeface="Cambria Math" panose="02040503050406030204" pitchFamily="18" charset="0"/>
                      </a:rPr>
                      <m:t>:1</m:t>
                    </m:r>
                    <m:r>
                      <a:rPr lang="pl-P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pl-P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pl-P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pl-P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pl-P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pl-P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pl-P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pl-PL" dirty="0" smtClean="0"/>
                  <a:t> gdzie: </a:t>
                </a:r>
              </a:p>
              <a:p>
                <a:pPr marL="0" indent="0">
                  <a:buNone/>
                </a:pPr>
                <a:endParaRPr lang="pl-PL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𝑗𝑘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l-PL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pl-PL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l-PL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pos m:val="top"/>
                                      <m:ctrlPr>
                                        <a:rPr lang="pl-PL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pl-PL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pl-PL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bSup>
                        <m:sSubSup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d>
                        <m:d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bar>
                                <m:barPr>
                                  <m:pos m:val="top"/>
                                  <m:ctrlPr>
                                    <a:rPr lang="pl-PL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pl-PL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bar>
                            </m:e>
                            <m:sub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3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3312" y="2052918"/>
                <a:ext cx="8947522" cy="4195481"/>
              </a:xfrm>
              <a:blipFill>
                <a:blip r:embed="rId2"/>
                <a:stretch>
                  <a:fillRect l="-749" t="-87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875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Testy oparte na wskaźnikach skośności wielowymiarowej.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Miary skośności stosujemy do określania siły oraz kierunku asymetrii. Są to liczby niemianowane – im większa ich wartość tym silniejsza asymetria. </a:t>
            </a:r>
          </a:p>
          <a:p>
            <a:endParaRPr lang="pl-PL" dirty="0" smtClean="0"/>
          </a:p>
          <a:p>
            <a:r>
              <a:rPr lang="pl-PL" dirty="0" smtClean="0"/>
              <a:t>Testy odnoszące się w swoich hipotezach do średnich są bardziej wrażliwe na skośność (asymetrię), natomiast testy porównujące kowariancję w większym stopniu zależą od </a:t>
            </a:r>
            <a:r>
              <a:rPr lang="pl-PL" dirty="0" err="1" smtClean="0"/>
              <a:t>kurtozy</a:t>
            </a:r>
            <a:r>
              <a:rPr lang="pl-PL" dirty="0" smtClean="0"/>
              <a:t>. </a:t>
            </a:r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8589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Jednoczynnikowy warunek asymetrii					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l-PL" dirty="0" smtClean="0"/>
                  <a:t>Testy oparte na jednoczynnikowej skośności: </a:t>
                </a:r>
              </a:p>
              <a:p>
                <a:endParaRPr lang="pl-PL" dirty="0" smtClean="0"/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,1</m:t>
                              </m:r>
                            </m:sub>
                            <m:sup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sup>
                          </m:sSubSup>
                        </m:e>
                      </m:rad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sSup>
                        <m:sSup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nary>
                            <m:naryPr>
                              <m:chr m:val="∑"/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nary>
                          <m:d>
                            <m:d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l-PL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pl-PL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− 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pl-PL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pl-PL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l-PL" b="0" i="1" smtClean="0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pl-PL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acc>
                                </m:num>
                                <m:den>
                                  <m:sSub>
                                    <m:sSubPr>
                                      <m:ctrlPr>
                                        <a:rPr lang="pl-PL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b="0" i="1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pl-PL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pl-PL" dirty="0"/>
              </a:p>
              <a:p>
                <a:pPr marL="400050" lvl="1" indent="0">
                  <a:buNone/>
                </a:pPr>
                <a:endParaRPr lang="pl-PL" sz="2000" dirty="0" smtClean="0"/>
              </a:p>
              <a:p>
                <a:pPr marL="400050" lvl="1" indent="0">
                  <a:buNone/>
                </a:pPr>
                <a:r>
                  <a:rPr lang="pl-PL" sz="2000" dirty="0" smtClean="0"/>
                  <a:t>gdzie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2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pl-PL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l-PL" sz="20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pl-PL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pl-PL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pl-PL" sz="20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pl-PL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f>
                          <m:fPr>
                            <m:ctrlPr>
                              <a:rPr lang="pl-PL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pl-PL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pl-PL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l-PL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2000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pl-PL" sz="20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  <m:r>
                                      <a:rPr lang="pl-PL" sz="2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pl-PL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sSub>
                                          <m:sSubPr>
                                            <m:ctrlPr>
                                              <a:rPr lang="pl-PL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pl-PL" sz="2000">
                                                <a:latin typeface="Cambria Math" panose="02040503050406030204" pitchFamily="18" charset="0"/>
                                              </a:rPr>
                                              <m:t>X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pl-PL" sz="2000">
                                                <a:latin typeface="Cambria Math" panose="02040503050406030204" pitchFamily="18" charset="0"/>
                                              </a:rPr>
                                              <m:t>n</m:t>
                                            </m:r>
                                          </m:sub>
                                        </m:sSub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pl-PL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pl-PL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nary>
                  </m:oMath>
                </a14:m>
                <a:r>
                  <a:rPr lang="pl-PL" sz="2000" dirty="0" smtClean="0"/>
                  <a:t> jest wariancją próby, należą do najwcześniejszych procedur oceny normalności jednoczynnikowej. </a:t>
                </a:r>
              </a:p>
            </p:txBody>
          </p:sp>
        </mc:Choice>
        <mc:Fallback xmlns="">
          <p:sp>
            <p:nvSpPr>
              <p:cNvPr id="3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013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2431</TotalTime>
  <Words>446</Words>
  <Application>Microsoft Office PowerPoint</Application>
  <PresentationFormat>Panoramiczny</PresentationFormat>
  <Paragraphs>235</Paragraphs>
  <Slides>36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36</vt:i4>
      </vt:variant>
    </vt:vector>
  </HeadingPairs>
  <TitlesOfParts>
    <vt:vector size="41" baseType="lpstr">
      <vt:lpstr>Arial</vt:lpstr>
      <vt:lpstr>Cambria Math</vt:lpstr>
      <vt:lpstr>Century Gothic</vt:lpstr>
      <vt:lpstr>Wingdings 3</vt:lpstr>
      <vt:lpstr>Jon</vt:lpstr>
      <vt:lpstr>Niezmiennicze testy wielowymiarowego rozkładu normalnego</vt:lpstr>
      <vt:lpstr>Hipoteza wielowymiarowej normalności </vt:lpstr>
      <vt:lpstr>Hipoteza wielowymiarowej normalności </vt:lpstr>
      <vt:lpstr>Hipoteza wielowymiarowej normalności </vt:lpstr>
      <vt:lpstr>Niezmienniczość</vt:lpstr>
      <vt:lpstr>Oznaczenia </vt:lpstr>
      <vt:lpstr>Twierdzenie o niezmienniczej statystyce </vt:lpstr>
      <vt:lpstr>Testy oparte na wskaźnikach skośności wielowymiarowej.</vt:lpstr>
      <vt:lpstr>Jednoczynnikowy warunek asymetrii     </vt:lpstr>
      <vt:lpstr>Skośność Mardii </vt:lpstr>
      <vt:lpstr>Skośność Mardii </vt:lpstr>
      <vt:lpstr>Skośność Mardii </vt:lpstr>
      <vt:lpstr>Skośność w sensie Mori, Rohatgi i Szekely’ego</vt:lpstr>
      <vt:lpstr>Skośność w sensie Mori, Rohatgi i Szekely’ego</vt:lpstr>
      <vt:lpstr>Skośność w sensie Malkovicha i Afifi</vt:lpstr>
      <vt:lpstr>Skośność w sensie Malkovicha i Afifi</vt:lpstr>
      <vt:lpstr>Skośność w sensie Malkovicha i Afifi</vt:lpstr>
      <vt:lpstr>Testy oparte na miarach kurtozy wielowymiarowej</vt:lpstr>
      <vt:lpstr>Kurtoza w sensie Mardii</vt:lpstr>
      <vt:lpstr>Kurtoza w sensie Kozla </vt:lpstr>
      <vt:lpstr>Kurtoza w sensie Kozla </vt:lpstr>
      <vt:lpstr>Kurtoza w sensie Kozla </vt:lpstr>
      <vt:lpstr>Kurtoza w sensie Kozla </vt:lpstr>
      <vt:lpstr>Kurtoza w sensie Malkovicha i Afifi</vt:lpstr>
      <vt:lpstr>Kurtoza w sensie Malkovicha i Afifi</vt:lpstr>
      <vt:lpstr>Kurtoza w sensie Malkovicha i Afifi</vt:lpstr>
      <vt:lpstr>Testy oparte na kątach i promieniach</vt:lpstr>
      <vt:lpstr>Testy oparte na kątach</vt:lpstr>
      <vt:lpstr>Testy oparte na kątach</vt:lpstr>
      <vt:lpstr>Testy oparte na promieniach kwadratowych</vt:lpstr>
      <vt:lpstr>Testy oparte na promieniach kwadratowych</vt:lpstr>
      <vt:lpstr>Test Cramera-von Misesa i Anderson-Darlinga</vt:lpstr>
      <vt:lpstr>Test Cramera-von Misesa i Anderson-Darlinga</vt:lpstr>
      <vt:lpstr>Test typu χ^2</vt:lpstr>
      <vt:lpstr>Test typu χ^2</vt:lpstr>
      <vt:lpstr>Badania typu korelacji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Niezmiennicze testy wielowymiarowego rozkładu normalnego</dc:title>
  <dc:creator>Klaudia</dc:creator>
  <cp:lastModifiedBy>Klaudia</cp:lastModifiedBy>
  <cp:revision>74</cp:revision>
  <dcterms:created xsi:type="dcterms:W3CDTF">2021-05-29T07:46:03Z</dcterms:created>
  <dcterms:modified xsi:type="dcterms:W3CDTF">2021-06-01T14:02:08Z</dcterms:modified>
</cp:coreProperties>
</file>