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26DA8-BA2D-4D41-94FA-C6AFAABD53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826E58-3F00-4AE6-9487-9758EF43A2B7}">
      <dgm:prSet/>
      <dgm:spPr/>
      <dgm:t>
        <a:bodyPr/>
        <a:lstStyle/>
        <a:p>
          <a:r>
            <a:rPr lang="pl-PL" dirty="0"/>
            <a:t>Jeżeli dla każdej pary wierzchołków istnieje krawędź, która je łączy.</a:t>
          </a:r>
          <a:endParaRPr lang="en-US" dirty="0"/>
        </a:p>
      </dgm:t>
    </dgm:pt>
    <dgm:pt modelId="{3D4EF46C-6B9D-4DE5-940C-30C6AC0CC38A}" type="parTrans" cxnId="{6C4390B6-47DB-4C37-9E5B-47D753F44FD9}">
      <dgm:prSet/>
      <dgm:spPr/>
      <dgm:t>
        <a:bodyPr/>
        <a:lstStyle/>
        <a:p>
          <a:endParaRPr lang="en-US"/>
        </a:p>
      </dgm:t>
    </dgm:pt>
    <dgm:pt modelId="{D6E6E0D7-2CDE-409C-B207-2C108842106B}" type="sibTrans" cxnId="{6C4390B6-47DB-4C37-9E5B-47D753F44FD9}">
      <dgm:prSet/>
      <dgm:spPr/>
      <dgm:t>
        <a:bodyPr/>
        <a:lstStyle/>
        <a:p>
          <a:endParaRPr lang="en-US"/>
        </a:p>
      </dgm:t>
    </dgm:pt>
    <dgm:pt modelId="{79FCD297-78AF-4281-9053-08F4BE608ED0}">
      <dgm:prSet/>
      <dgm:spPr/>
      <dgm:t>
        <a:bodyPr/>
        <a:lstStyle/>
        <a:p>
          <a:r>
            <a:rPr lang="pl-PL"/>
            <a:t>Graf, który nie spełnia powyższej własności nazywamy grafem niespójnym.</a:t>
          </a:r>
          <a:endParaRPr lang="en-US"/>
        </a:p>
      </dgm:t>
    </dgm:pt>
    <dgm:pt modelId="{CD789EC5-C4C0-4ADC-9869-A8C12E499D4C}" type="parTrans" cxnId="{C9A83053-C112-4410-874D-228C32F5545E}">
      <dgm:prSet/>
      <dgm:spPr/>
      <dgm:t>
        <a:bodyPr/>
        <a:lstStyle/>
        <a:p>
          <a:endParaRPr lang="en-US"/>
        </a:p>
      </dgm:t>
    </dgm:pt>
    <dgm:pt modelId="{809B63DF-C904-432A-8945-0458BAFA6595}" type="sibTrans" cxnId="{C9A83053-C112-4410-874D-228C32F5545E}">
      <dgm:prSet/>
      <dgm:spPr/>
      <dgm:t>
        <a:bodyPr/>
        <a:lstStyle/>
        <a:p>
          <a:endParaRPr lang="en-US"/>
        </a:p>
      </dgm:t>
    </dgm:pt>
    <dgm:pt modelId="{557128DB-C905-4068-B16E-4286DB9EF840}" type="pres">
      <dgm:prSet presAssocID="{5AD26DA8-BA2D-4D41-94FA-C6AFAABD536C}" presName="linear" presStyleCnt="0">
        <dgm:presLayoutVars>
          <dgm:animLvl val="lvl"/>
          <dgm:resizeHandles val="exact"/>
        </dgm:presLayoutVars>
      </dgm:prSet>
      <dgm:spPr/>
    </dgm:pt>
    <dgm:pt modelId="{0243CC79-9A84-442C-B531-6AC14A80CC8C}" type="pres">
      <dgm:prSet presAssocID="{C6826E58-3F00-4AE6-9487-9758EF43A2B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8FE881A-6BCE-4F93-9F3C-46038217BB8E}" type="pres">
      <dgm:prSet presAssocID="{D6E6E0D7-2CDE-409C-B207-2C108842106B}" presName="spacer" presStyleCnt="0"/>
      <dgm:spPr/>
    </dgm:pt>
    <dgm:pt modelId="{5916FC86-184B-43A9-8B98-9C9D35140D23}" type="pres">
      <dgm:prSet presAssocID="{79FCD297-78AF-4281-9053-08F4BE608ED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420150A-1A07-46BE-B6D6-CEB9E03915F5}" type="presOf" srcId="{C6826E58-3F00-4AE6-9487-9758EF43A2B7}" destId="{0243CC79-9A84-442C-B531-6AC14A80CC8C}" srcOrd="0" destOrd="0" presId="urn:microsoft.com/office/officeart/2005/8/layout/vList2"/>
    <dgm:cxn modelId="{E057E331-4709-4B1D-92E2-A3B482A1B391}" type="presOf" srcId="{79FCD297-78AF-4281-9053-08F4BE608ED0}" destId="{5916FC86-184B-43A9-8B98-9C9D35140D23}" srcOrd="0" destOrd="0" presId="urn:microsoft.com/office/officeart/2005/8/layout/vList2"/>
    <dgm:cxn modelId="{C9A83053-C112-4410-874D-228C32F5545E}" srcId="{5AD26DA8-BA2D-4D41-94FA-C6AFAABD536C}" destId="{79FCD297-78AF-4281-9053-08F4BE608ED0}" srcOrd="1" destOrd="0" parTransId="{CD789EC5-C4C0-4ADC-9869-A8C12E499D4C}" sibTransId="{809B63DF-C904-432A-8945-0458BAFA6595}"/>
    <dgm:cxn modelId="{D7A63387-F1E9-4A61-8CB6-B7990B54A509}" type="presOf" srcId="{5AD26DA8-BA2D-4D41-94FA-C6AFAABD536C}" destId="{557128DB-C905-4068-B16E-4286DB9EF840}" srcOrd="0" destOrd="0" presId="urn:microsoft.com/office/officeart/2005/8/layout/vList2"/>
    <dgm:cxn modelId="{6C4390B6-47DB-4C37-9E5B-47D753F44FD9}" srcId="{5AD26DA8-BA2D-4D41-94FA-C6AFAABD536C}" destId="{C6826E58-3F00-4AE6-9487-9758EF43A2B7}" srcOrd="0" destOrd="0" parTransId="{3D4EF46C-6B9D-4DE5-940C-30C6AC0CC38A}" sibTransId="{D6E6E0D7-2CDE-409C-B207-2C108842106B}"/>
    <dgm:cxn modelId="{3DB9229F-702B-47AE-9FF2-CBACE7E12088}" type="presParOf" srcId="{557128DB-C905-4068-B16E-4286DB9EF840}" destId="{0243CC79-9A84-442C-B531-6AC14A80CC8C}" srcOrd="0" destOrd="0" presId="urn:microsoft.com/office/officeart/2005/8/layout/vList2"/>
    <dgm:cxn modelId="{CD9A47C2-0C3C-4D92-8FC2-5409EABC5C7A}" type="presParOf" srcId="{557128DB-C905-4068-B16E-4286DB9EF840}" destId="{88FE881A-6BCE-4F93-9F3C-46038217BB8E}" srcOrd="1" destOrd="0" presId="urn:microsoft.com/office/officeart/2005/8/layout/vList2"/>
    <dgm:cxn modelId="{E5311175-4314-444D-9528-B88F83D7A4C9}" type="presParOf" srcId="{557128DB-C905-4068-B16E-4286DB9EF840}" destId="{5916FC86-184B-43A9-8B98-9C9D35140D2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13FCEB-320D-4AD4-867E-D8700F1CAB2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73640E4-E29A-4D4E-BA42-BE8198FDFAD6}">
      <dgm:prSet/>
      <dgm:spPr/>
      <dgm:t>
        <a:bodyPr/>
        <a:lstStyle/>
        <a:p>
          <a:r>
            <a:rPr lang="pl-PL"/>
            <a:t>Jeżeli nie ma cykli.</a:t>
          </a:r>
          <a:endParaRPr lang="en-US"/>
        </a:p>
      </dgm:t>
    </dgm:pt>
    <dgm:pt modelId="{91286F61-1692-419E-A51D-44505CD00EAF}" type="parTrans" cxnId="{71652B6C-C833-4405-BD51-3DE6BB2885F4}">
      <dgm:prSet/>
      <dgm:spPr/>
      <dgm:t>
        <a:bodyPr/>
        <a:lstStyle/>
        <a:p>
          <a:endParaRPr lang="en-US"/>
        </a:p>
      </dgm:t>
    </dgm:pt>
    <dgm:pt modelId="{60DAC92A-4DCB-420F-AE80-4FC505E1488B}" type="sibTrans" cxnId="{71652B6C-C833-4405-BD51-3DE6BB2885F4}">
      <dgm:prSet/>
      <dgm:spPr/>
      <dgm:t>
        <a:bodyPr/>
        <a:lstStyle/>
        <a:p>
          <a:endParaRPr lang="en-US"/>
        </a:p>
      </dgm:t>
    </dgm:pt>
    <dgm:pt modelId="{EF1D0AD2-7594-4CE3-B633-7E16B6A61427}">
      <dgm:prSet/>
      <dgm:spPr/>
      <dgm:t>
        <a:bodyPr/>
        <a:lstStyle/>
        <a:p>
          <a:r>
            <a:rPr lang="pl-PL"/>
            <a:t>Graf, który ma cykle nazywamy grafem cyklicznym.</a:t>
          </a:r>
          <a:endParaRPr lang="en-US"/>
        </a:p>
      </dgm:t>
    </dgm:pt>
    <dgm:pt modelId="{771DB78F-9AE8-4CFF-B14A-AE5E4A7F9457}" type="parTrans" cxnId="{BA37652E-5D41-49E9-A2F6-055CAE537011}">
      <dgm:prSet/>
      <dgm:spPr/>
      <dgm:t>
        <a:bodyPr/>
        <a:lstStyle/>
        <a:p>
          <a:endParaRPr lang="en-US"/>
        </a:p>
      </dgm:t>
    </dgm:pt>
    <dgm:pt modelId="{8C2F62A9-5105-4E21-AE8C-A5743576E5B9}" type="sibTrans" cxnId="{BA37652E-5D41-49E9-A2F6-055CAE537011}">
      <dgm:prSet/>
      <dgm:spPr/>
      <dgm:t>
        <a:bodyPr/>
        <a:lstStyle/>
        <a:p>
          <a:endParaRPr lang="en-US"/>
        </a:p>
      </dgm:t>
    </dgm:pt>
    <dgm:pt modelId="{31E8FE6A-850E-4BFF-9580-F03EBB48C578}" type="pres">
      <dgm:prSet presAssocID="{1713FCEB-320D-4AD4-867E-D8700F1CAB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672233-09FA-498E-8967-735925E4306F}" type="pres">
      <dgm:prSet presAssocID="{D73640E4-E29A-4D4E-BA42-BE8198FDFAD6}" presName="hierRoot1" presStyleCnt="0"/>
      <dgm:spPr/>
    </dgm:pt>
    <dgm:pt modelId="{BD934A9A-6FA2-4B93-97E2-239063B945E0}" type="pres">
      <dgm:prSet presAssocID="{D73640E4-E29A-4D4E-BA42-BE8198FDFAD6}" presName="composite" presStyleCnt="0"/>
      <dgm:spPr/>
    </dgm:pt>
    <dgm:pt modelId="{DF02A66D-7D3C-4F3E-BEA9-4E4B6A31830B}" type="pres">
      <dgm:prSet presAssocID="{D73640E4-E29A-4D4E-BA42-BE8198FDFAD6}" presName="background" presStyleLbl="node0" presStyleIdx="0" presStyleCnt="2"/>
      <dgm:spPr/>
    </dgm:pt>
    <dgm:pt modelId="{4A2D08E2-33A4-4A7B-8D88-1ADCF5271A15}" type="pres">
      <dgm:prSet presAssocID="{D73640E4-E29A-4D4E-BA42-BE8198FDFAD6}" presName="text" presStyleLbl="fgAcc0" presStyleIdx="0" presStyleCnt="2">
        <dgm:presLayoutVars>
          <dgm:chPref val="3"/>
        </dgm:presLayoutVars>
      </dgm:prSet>
      <dgm:spPr/>
    </dgm:pt>
    <dgm:pt modelId="{1C67B351-2053-471E-BCD5-4A219F9DEB54}" type="pres">
      <dgm:prSet presAssocID="{D73640E4-E29A-4D4E-BA42-BE8198FDFAD6}" presName="hierChild2" presStyleCnt="0"/>
      <dgm:spPr/>
    </dgm:pt>
    <dgm:pt modelId="{FA617043-DBB2-45CA-9966-363EEFAB2109}" type="pres">
      <dgm:prSet presAssocID="{EF1D0AD2-7594-4CE3-B633-7E16B6A61427}" presName="hierRoot1" presStyleCnt="0"/>
      <dgm:spPr/>
    </dgm:pt>
    <dgm:pt modelId="{B6563499-D117-42FD-8407-0F3DF1F90CED}" type="pres">
      <dgm:prSet presAssocID="{EF1D0AD2-7594-4CE3-B633-7E16B6A61427}" presName="composite" presStyleCnt="0"/>
      <dgm:spPr/>
    </dgm:pt>
    <dgm:pt modelId="{DEF45590-C1A5-4DAD-8FAE-763001CACF71}" type="pres">
      <dgm:prSet presAssocID="{EF1D0AD2-7594-4CE3-B633-7E16B6A61427}" presName="background" presStyleLbl="node0" presStyleIdx="1" presStyleCnt="2"/>
      <dgm:spPr/>
    </dgm:pt>
    <dgm:pt modelId="{4C46FC6A-6CA7-4179-9AE8-E7760067455D}" type="pres">
      <dgm:prSet presAssocID="{EF1D0AD2-7594-4CE3-B633-7E16B6A61427}" presName="text" presStyleLbl="fgAcc0" presStyleIdx="1" presStyleCnt="2">
        <dgm:presLayoutVars>
          <dgm:chPref val="3"/>
        </dgm:presLayoutVars>
      </dgm:prSet>
      <dgm:spPr/>
    </dgm:pt>
    <dgm:pt modelId="{B06B5E9D-3FBE-44A7-95E3-FAF4BD16D8F6}" type="pres">
      <dgm:prSet presAssocID="{EF1D0AD2-7594-4CE3-B633-7E16B6A61427}" presName="hierChild2" presStyleCnt="0"/>
      <dgm:spPr/>
    </dgm:pt>
  </dgm:ptLst>
  <dgm:cxnLst>
    <dgm:cxn modelId="{986E7323-5BD1-4EC3-915D-E2B36CA22638}" type="presOf" srcId="{1713FCEB-320D-4AD4-867E-D8700F1CAB2C}" destId="{31E8FE6A-850E-4BFF-9580-F03EBB48C578}" srcOrd="0" destOrd="0" presId="urn:microsoft.com/office/officeart/2005/8/layout/hierarchy1"/>
    <dgm:cxn modelId="{BA37652E-5D41-49E9-A2F6-055CAE537011}" srcId="{1713FCEB-320D-4AD4-867E-D8700F1CAB2C}" destId="{EF1D0AD2-7594-4CE3-B633-7E16B6A61427}" srcOrd="1" destOrd="0" parTransId="{771DB78F-9AE8-4CFF-B14A-AE5E4A7F9457}" sibTransId="{8C2F62A9-5105-4E21-AE8C-A5743576E5B9}"/>
    <dgm:cxn modelId="{B0740F48-0D47-4E4C-BF78-59533EA1AE5A}" type="presOf" srcId="{D73640E4-E29A-4D4E-BA42-BE8198FDFAD6}" destId="{4A2D08E2-33A4-4A7B-8D88-1ADCF5271A15}" srcOrd="0" destOrd="0" presId="urn:microsoft.com/office/officeart/2005/8/layout/hierarchy1"/>
    <dgm:cxn modelId="{71652B6C-C833-4405-BD51-3DE6BB2885F4}" srcId="{1713FCEB-320D-4AD4-867E-D8700F1CAB2C}" destId="{D73640E4-E29A-4D4E-BA42-BE8198FDFAD6}" srcOrd="0" destOrd="0" parTransId="{91286F61-1692-419E-A51D-44505CD00EAF}" sibTransId="{60DAC92A-4DCB-420F-AE80-4FC505E1488B}"/>
    <dgm:cxn modelId="{FC7C3DD2-7CDB-4F04-8232-C0F51C7DD8CA}" type="presOf" srcId="{EF1D0AD2-7594-4CE3-B633-7E16B6A61427}" destId="{4C46FC6A-6CA7-4179-9AE8-E7760067455D}" srcOrd="0" destOrd="0" presId="urn:microsoft.com/office/officeart/2005/8/layout/hierarchy1"/>
    <dgm:cxn modelId="{BA3AE034-1204-4F26-84D3-C15C45A47934}" type="presParOf" srcId="{31E8FE6A-850E-4BFF-9580-F03EBB48C578}" destId="{DC672233-09FA-498E-8967-735925E4306F}" srcOrd="0" destOrd="0" presId="urn:microsoft.com/office/officeart/2005/8/layout/hierarchy1"/>
    <dgm:cxn modelId="{EBBF4494-5FC2-46FE-A9A3-46F63B75FAB6}" type="presParOf" srcId="{DC672233-09FA-498E-8967-735925E4306F}" destId="{BD934A9A-6FA2-4B93-97E2-239063B945E0}" srcOrd="0" destOrd="0" presId="urn:microsoft.com/office/officeart/2005/8/layout/hierarchy1"/>
    <dgm:cxn modelId="{F7A678AA-6DBB-48D7-9718-1ADEAF395A6A}" type="presParOf" srcId="{BD934A9A-6FA2-4B93-97E2-239063B945E0}" destId="{DF02A66D-7D3C-4F3E-BEA9-4E4B6A31830B}" srcOrd="0" destOrd="0" presId="urn:microsoft.com/office/officeart/2005/8/layout/hierarchy1"/>
    <dgm:cxn modelId="{C1F7CC77-1CEF-490B-AAA6-748B4EBC5725}" type="presParOf" srcId="{BD934A9A-6FA2-4B93-97E2-239063B945E0}" destId="{4A2D08E2-33A4-4A7B-8D88-1ADCF5271A15}" srcOrd="1" destOrd="0" presId="urn:microsoft.com/office/officeart/2005/8/layout/hierarchy1"/>
    <dgm:cxn modelId="{46312C55-7F3E-440F-A0E3-AF178F39A123}" type="presParOf" srcId="{DC672233-09FA-498E-8967-735925E4306F}" destId="{1C67B351-2053-471E-BCD5-4A219F9DEB54}" srcOrd="1" destOrd="0" presId="urn:microsoft.com/office/officeart/2005/8/layout/hierarchy1"/>
    <dgm:cxn modelId="{E4B98850-41D9-4581-8BC7-1AB3B83D46E0}" type="presParOf" srcId="{31E8FE6A-850E-4BFF-9580-F03EBB48C578}" destId="{FA617043-DBB2-45CA-9966-363EEFAB2109}" srcOrd="1" destOrd="0" presId="urn:microsoft.com/office/officeart/2005/8/layout/hierarchy1"/>
    <dgm:cxn modelId="{FDF08FEC-05C6-4850-B1AC-F4CE68AAC894}" type="presParOf" srcId="{FA617043-DBB2-45CA-9966-363EEFAB2109}" destId="{B6563499-D117-42FD-8407-0F3DF1F90CED}" srcOrd="0" destOrd="0" presId="urn:microsoft.com/office/officeart/2005/8/layout/hierarchy1"/>
    <dgm:cxn modelId="{E35F01F1-9513-4E6C-8DA8-F808CAC82F72}" type="presParOf" srcId="{B6563499-D117-42FD-8407-0F3DF1F90CED}" destId="{DEF45590-C1A5-4DAD-8FAE-763001CACF71}" srcOrd="0" destOrd="0" presId="urn:microsoft.com/office/officeart/2005/8/layout/hierarchy1"/>
    <dgm:cxn modelId="{1374D8A8-F421-4DCB-AE33-334012030766}" type="presParOf" srcId="{B6563499-D117-42FD-8407-0F3DF1F90CED}" destId="{4C46FC6A-6CA7-4179-9AE8-E7760067455D}" srcOrd="1" destOrd="0" presId="urn:microsoft.com/office/officeart/2005/8/layout/hierarchy1"/>
    <dgm:cxn modelId="{14D60C39-D86F-493C-A62A-9FACD77F4543}" type="presParOf" srcId="{FA617043-DBB2-45CA-9966-363EEFAB2109}" destId="{B06B5E9D-3FBE-44A7-95E3-FAF4BD16D8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5FEE1-C478-4E93-96D6-DADF64F580F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78BCBE2-8334-47D2-954C-EF138B1CB3E1}">
      <dgm:prSet/>
      <dgm:spPr/>
      <dgm:t>
        <a:bodyPr/>
        <a:lstStyle/>
        <a:p>
          <a:r>
            <a:rPr lang="pl-PL"/>
            <a:t>Metoda rekurencyjnego podziału.</a:t>
          </a:r>
          <a:endParaRPr lang="en-US"/>
        </a:p>
      </dgm:t>
    </dgm:pt>
    <dgm:pt modelId="{846789BC-309A-4BBE-9EDE-D1C9604E7E3F}" type="parTrans" cxnId="{AE800CCC-416D-40F1-BEFB-43C794DE8F0F}">
      <dgm:prSet/>
      <dgm:spPr/>
      <dgm:t>
        <a:bodyPr/>
        <a:lstStyle/>
        <a:p>
          <a:endParaRPr lang="en-US"/>
        </a:p>
      </dgm:t>
    </dgm:pt>
    <dgm:pt modelId="{848CF14B-2776-483A-A870-8B127F23667F}" type="sibTrans" cxnId="{AE800CCC-416D-40F1-BEFB-43C794DE8F0F}">
      <dgm:prSet/>
      <dgm:spPr/>
      <dgm:t>
        <a:bodyPr/>
        <a:lstStyle/>
        <a:p>
          <a:endParaRPr lang="en-US"/>
        </a:p>
      </dgm:t>
    </dgm:pt>
    <dgm:pt modelId="{D2BDABC4-1532-4F30-9A46-007169C520EF}">
      <dgm:prSet/>
      <dgm:spPr/>
      <dgm:t>
        <a:bodyPr/>
        <a:lstStyle/>
        <a:p>
          <a:r>
            <a:rPr lang="pl-PL"/>
            <a:t>Zbiór treningowy.</a:t>
          </a:r>
          <a:endParaRPr lang="en-US"/>
        </a:p>
      </dgm:t>
    </dgm:pt>
    <dgm:pt modelId="{97D62E93-D720-4C55-BF5F-56F5D832A49A}" type="parTrans" cxnId="{4AB38D27-E0FE-41C6-B776-4CBC7AAD9B57}">
      <dgm:prSet/>
      <dgm:spPr/>
      <dgm:t>
        <a:bodyPr/>
        <a:lstStyle/>
        <a:p>
          <a:endParaRPr lang="en-US"/>
        </a:p>
      </dgm:t>
    </dgm:pt>
    <dgm:pt modelId="{ECEB0509-EE18-4365-A2F8-F45134F7CE80}" type="sibTrans" cxnId="{4AB38D27-E0FE-41C6-B776-4CBC7AAD9B57}">
      <dgm:prSet/>
      <dgm:spPr/>
      <dgm:t>
        <a:bodyPr/>
        <a:lstStyle/>
        <a:p>
          <a:endParaRPr lang="en-US"/>
        </a:p>
      </dgm:t>
    </dgm:pt>
    <dgm:pt modelId="{9C879325-6A09-4FC5-B534-1D0F29B6EA92}">
      <dgm:prSet/>
      <dgm:spPr/>
      <dgm:t>
        <a:bodyPr/>
        <a:lstStyle/>
        <a:p>
          <a:r>
            <a:rPr lang="pl-PL"/>
            <a:t>Jednorodność, ze względu na przynależność do klas.</a:t>
          </a:r>
          <a:endParaRPr lang="en-US"/>
        </a:p>
      </dgm:t>
    </dgm:pt>
    <dgm:pt modelId="{B5600AC4-A789-4FD5-BC6A-086C5F257EAD}" type="parTrans" cxnId="{83941E2A-3821-4603-884A-8573B5ADFEC5}">
      <dgm:prSet/>
      <dgm:spPr/>
      <dgm:t>
        <a:bodyPr/>
        <a:lstStyle/>
        <a:p>
          <a:endParaRPr lang="en-US"/>
        </a:p>
      </dgm:t>
    </dgm:pt>
    <dgm:pt modelId="{106C0581-3809-4ADB-B80B-4DABB39673AE}" type="sibTrans" cxnId="{83941E2A-3821-4603-884A-8573B5ADFEC5}">
      <dgm:prSet/>
      <dgm:spPr/>
      <dgm:t>
        <a:bodyPr/>
        <a:lstStyle/>
        <a:p>
          <a:endParaRPr lang="en-US"/>
        </a:p>
      </dgm:t>
    </dgm:pt>
    <dgm:pt modelId="{6A3C977E-5C0C-40D8-B2FA-A9527DC2CDC2}">
      <dgm:prSet/>
      <dgm:spPr/>
      <dgm:t>
        <a:bodyPr/>
        <a:lstStyle/>
        <a:p>
          <a:r>
            <a:rPr lang="pl-PL" dirty="0"/>
            <a:t>Ale…</a:t>
          </a:r>
          <a:endParaRPr lang="en-US" dirty="0"/>
        </a:p>
      </dgm:t>
    </dgm:pt>
    <dgm:pt modelId="{113CA14D-93F1-44EE-8726-06C5ACB30FF2}" type="parTrans" cxnId="{BA1FEBC0-C979-45AB-9C2F-DB7270C16370}">
      <dgm:prSet/>
      <dgm:spPr/>
      <dgm:t>
        <a:bodyPr/>
        <a:lstStyle/>
        <a:p>
          <a:endParaRPr lang="en-US"/>
        </a:p>
      </dgm:t>
    </dgm:pt>
    <dgm:pt modelId="{CD0F8095-6881-4451-9AD4-480425B32062}" type="sibTrans" cxnId="{BA1FEBC0-C979-45AB-9C2F-DB7270C16370}">
      <dgm:prSet/>
      <dgm:spPr/>
      <dgm:t>
        <a:bodyPr/>
        <a:lstStyle/>
        <a:p>
          <a:endParaRPr lang="en-US"/>
        </a:p>
      </dgm:t>
    </dgm:pt>
    <dgm:pt modelId="{22441C46-AF98-4581-8439-4833EB10AF5F}">
      <dgm:prSet/>
      <dgm:spPr/>
      <dgm:t>
        <a:bodyPr/>
        <a:lstStyle/>
        <a:p>
          <a:r>
            <a:rPr lang="pl-PL" dirty="0"/>
            <a:t>Chcemy znaleźć możliwie najmniejsze drzewo, aby dostać jak najprostsze reguły decyzyjne.</a:t>
          </a:r>
          <a:endParaRPr lang="en-US" dirty="0"/>
        </a:p>
      </dgm:t>
    </dgm:pt>
    <dgm:pt modelId="{C2D5DFA7-1838-4168-A9DB-C8096C4410C1}" type="parTrans" cxnId="{26D93F38-8540-45BF-BCCF-50E1377B989A}">
      <dgm:prSet/>
      <dgm:spPr/>
      <dgm:t>
        <a:bodyPr/>
        <a:lstStyle/>
        <a:p>
          <a:endParaRPr lang="en-US"/>
        </a:p>
      </dgm:t>
    </dgm:pt>
    <dgm:pt modelId="{26D0E47A-9F4B-4B3E-AA8B-586BBF2FB2A5}" type="sibTrans" cxnId="{26D93F38-8540-45BF-BCCF-50E1377B989A}">
      <dgm:prSet/>
      <dgm:spPr/>
      <dgm:t>
        <a:bodyPr/>
        <a:lstStyle/>
        <a:p>
          <a:endParaRPr lang="en-US"/>
        </a:p>
      </dgm:t>
    </dgm:pt>
    <dgm:pt modelId="{0FADA0DB-362D-40C0-A5BB-BBE66B79B232}" type="pres">
      <dgm:prSet presAssocID="{2265FEE1-C478-4E93-96D6-DADF64F580F9}" presName="linear" presStyleCnt="0">
        <dgm:presLayoutVars>
          <dgm:animLvl val="lvl"/>
          <dgm:resizeHandles val="exact"/>
        </dgm:presLayoutVars>
      </dgm:prSet>
      <dgm:spPr/>
    </dgm:pt>
    <dgm:pt modelId="{1666EFBC-9888-4D73-9192-0F7386FAC6A3}" type="pres">
      <dgm:prSet presAssocID="{978BCBE2-8334-47D2-954C-EF138B1CB3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BFA0ADF-F217-4949-92C3-B957645FD841}" type="pres">
      <dgm:prSet presAssocID="{848CF14B-2776-483A-A870-8B127F23667F}" presName="spacer" presStyleCnt="0"/>
      <dgm:spPr/>
    </dgm:pt>
    <dgm:pt modelId="{E90D04E0-1EB9-4F5A-A946-E9DFD93219B7}" type="pres">
      <dgm:prSet presAssocID="{D2BDABC4-1532-4F30-9A46-007169C520E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A2DD327-A65F-4E65-8C97-4AF0F89066FD}" type="pres">
      <dgm:prSet presAssocID="{ECEB0509-EE18-4365-A2F8-F45134F7CE80}" presName="spacer" presStyleCnt="0"/>
      <dgm:spPr/>
    </dgm:pt>
    <dgm:pt modelId="{0791A8B9-1E42-4A8D-BD80-043B06369159}" type="pres">
      <dgm:prSet presAssocID="{9C879325-6A09-4FC5-B534-1D0F29B6EA9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8961A1C-58F1-4B8A-ABC1-04719050ACA0}" type="pres">
      <dgm:prSet presAssocID="{106C0581-3809-4ADB-B80B-4DABB39673AE}" presName="spacer" presStyleCnt="0"/>
      <dgm:spPr/>
    </dgm:pt>
    <dgm:pt modelId="{26A38C57-4026-48D0-8F4E-BC4AA7259CDA}" type="pres">
      <dgm:prSet presAssocID="{6A3C977E-5C0C-40D8-B2FA-A9527DC2CDC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2C6B2CF-F51A-4D82-907D-2FF234DA5AB7}" type="pres">
      <dgm:prSet presAssocID="{CD0F8095-6881-4451-9AD4-480425B32062}" presName="spacer" presStyleCnt="0"/>
      <dgm:spPr/>
    </dgm:pt>
    <dgm:pt modelId="{1AEA9F05-BF75-499C-9050-6E2E030C932E}" type="pres">
      <dgm:prSet presAssocID="{22441C46-AF98-4581-8439-4833EB10AF5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F32201E-311C-4C5A-8B2E-3A377B5DEDD2}" type="presOf" srcId="{22441C46-AF98-4581-8439-4833EB10AF5F}" destId="{1AEA9F05-BF75-499C-9050-6E2E030C932E}" srcOrd="0" destOrd="0" presId="urn:microsoft.com/office/officeart/2005/8/layout/vList2"/>
    <dgm:cxn modelId="{4AB38D27-E0FE-41C6-B776-4CBC7AAD9B57}" srcId="{2265FEE1-C478-4E93-96D6-DADF64F580F9}" destId="{D2BDABC4-1532-4F30-9A46-007169C520EF}" srcOrd="1" destOrd="0" parTransId="{97D62E93-D720-4C55-BF5F-56F5D832A49A}" sibTransId="{ECEB0509-EE18-4365-A2F8-F45134F7CE80}"/>
    <dgm:cxn modelId="{83941E2A-3821-4603-884A-8573B5ADFEC5}" srcId="{2265FEE1-C478-4E93-96D6-DADF64F580F9}" destId="{9C879325-6A09-4FC5-B534-1D0F29B6EA92}" srcOrd="2" destOrd="0" parTransId="{B5600AC4-A789-4FD5-BC6A-086C5F257EAD}" sibTransId="{106C0581-3809-4ADB-B80B-4DABB39673AE}"/>
    <dgm:cxn modelId="{492B552A-1025-4394-97EE-089EAE856096}" type="presOf" srcId="{2265FEE1-C478-4E93-96D6-DADF64F580F9}" destId="{0FADA0DB-362D-40C0-A5BB-BBE66B79B232}" srcOrd="0" destOrd="0" presId="urn:microsoft.com/office/officeart/2005/8/layout/vList2"/>
    <dgm:cxn modelId="{31552636-E09D-4F2B-830C-6C663E718CBB}" type="presOf" srcId="{D2BDABC4-1532-4F30-9A46-007169C520EF}" destId="{E90D04E0-1EB9-4F5A-A946-E9DFD93219B7}" srcOrd="0" destOrd="0" presId="urn:microsoft.com/office/officeart/2005/8/layout/vList2"/>
    <dgm:cxn modelId="{26D93F38-8540-45BF-BCCF-50E1377B989A}" srcId="{2265FEE1-C478-4E93-96D6-DADF64F580F9}" destId="{22441C46-AF98-4581-8439-4833EB10AF5F}" srcOrd="4" destOrd="0" parTransId="{C2D5DFA7-1838-4168-A9DB-C8096C4410C1}" sibTransId="{26D0E47A-9F4B-4B3E-AA8B-586BBF2FB2A5}"/>
    <dgm:cxn modelId="{AEDD6257-7983-473D-8837-8C169D386069}" type="presOf" srcId="{978BCBE2-8334-47D2-954C-EF138B1CB3E1}" destId="{1666EFBC-9888-4D73-9192-0F7386FAC6A3}" srcOrd="0" destOrd="0" presId="urn:microsoft.com/office/officeart/2005/8/layout/vList2"/>
    <dgm:cxn modelId="{9DC0FAAC-A7AA-4700-83AC-8F84FC3B38EC}" type="presOf" srcId="{9C879325-6A09-4FC5-B534-1D0F29B6EA92}" destId="{0791A8B9-1E42-4A8D-BD80-043B06369159}" srcOrd="0" destOrd="0" presId="urn:microsoft.com/office/officeart/2005/8/layout/vList2"/>
    <dgm:cxn modelId="{3B1C77B8-5352-45A3-ABF8-E55BB52783A4}" type="presOf" srcId="{6A3C977E-5C0C-40D8-B2FA-A9527DC2CDC2}" destId="{26A38C57-4026-48D0-8F4E-BC4AA7259CDA}" srcOrd="0" destOrd="0" presId="urn:microsoft.com/office/officeart/2005/8/layout/vList2"/>
    <dgm:cxn modelId="{BA1FEBC0-C979-45AB-9C2F-DB7270C16370}" srcId="{2265FEE1-C478-4E93-96D6-DADF64F580F9}" destId="{6A3C977E-5C0C-40D8-B2FA-A9527DC2CDC2}" srcOrd="3" destOrd="0" parTransId="{113CA14D-93F1-44EE-8726-06C5ACB30FF2}" sibTransId="{CD0F8095-6881-4451-9AD4-480425B32062}"/>
    <dgm:cxn modelId="{AE800CCC-416D-40F1-BEFB-43C794DE8F0F}" srcId="{2265FEE1-C478-4E93-96D6-DADF64F580F9}" destId="{978BCBE2-8334-47D2-954C-EF138B1CB3E1}" srcOrd="0" destOrd="0" parTransId="{846789BC-309A-4BBE-9EDE-D1C9604E7E3F}" sibTransId="{848CF14B-2776-483A-A870-8B127F23667F}"/>
    <dgm:cxn modelId="{5C2FFEF7-3E3E-45D9-863B-A29FAC6A4782}" type="presParOf" srcId="{0FADA0DB-362D-40C0-A5BB-BBE66B79B232}" destId="{1666EFBC-9888-4D73-9192-0F7386FAC6A3}" srcOrd="0" destOrd="0" presId="urn:microsoft.com/office/officeart/2005/8/layout/vList2"/>
    <dgm:cxn modelId="{90A0DE26-DD1A-4436-BE65-048DB7217BA9}" type="presParOf" srcId="{0FADA0DB-362D-40C0-A5BB-BBE66B79B232}" destId="{6BFA0ADF-F217-4949-92C3-B957645FD841}" srcOrd="1" destOrd="0" presId="urn:microsoft.com/office/officeart/2005/8/layout/vList2"/>
    <dgm:cxn modelId="{E0327B9D-D15B-4D6B-B0E9-55512590BF9D}" type="presParOf" srcId="{0FADA0DB-362D-40C0-A5BB-BBE66B79B232}" destId="{E90D04E0-1EB9-4F5A-A946-E9DFD93219B7}" srcOrd="2" destOrd="0" presId="urn:microsoft.com/office/officeart/2005/8/layout/vList2"/>
    <dgm:cxn modelId="{9416610C-A086-482E-8E86-A7A373E32123}" type="presParOf" srcId="{0FADA0DB-362D-40C0-A5BB-BBE66B79B232}" destId="{7A2DD327-A65F-4E65-8C97-4AF0F89066FD}" srcOrd="3" destOrd="0" presId="urn:microsoft.com/office/officeart/2005/8/layout/vList2"/>
    <dgm:cxn modelId="{8E6C73DB-01A0-4C9B-9560-CD4FFE15B515}" type="presParOf" srcId="{0FADA0DB-362D-40C0-A5BB-BBE66B79B232}" destId="{0791A8B9-1E42-4A8D-BD80-043B06369159}" srcOrd="4" destOrd="0" presId="urn:microsoft.com/office/officeart/2005/8/layout/vList2"/>
    <dgm:cxn modelId="{50C11A5E-3B9D-44B5-94A6-B03728651A0F}" type="presParOf" srcId="{0FADA0DB-362D-40C0-A5BB-BBE66B79B232}" destId="{A8961A1C-58F1-4B8A-ABC1-04719050ACA0}" srcOrd="5" destOrd="0" presId="urn:microsoft.com/office/officeart/2005/8/layout/vList2"/>
    <dgm:cxn modelId="{3C748B39-78C3-4F49-91BD-A8585BE2E670}" type="presParOf" srcId="{0FADA0DB-362D-40C0-A5BB-BBE66B79B232}" destId="{26A38C57-4026-48D0-8F4E-BC4AA7259CDA}" srcOrd="6" destOrd="0" presId="urn:microsoft.com/office/officeart/2005/8/layout/vList2"/>
    <dgm:cxn modelId="{BE50F04C-7520-45BF-86C0-9E3158694FC6}" type="presParOf" srcId="{0FADA0DB-362D-40C0-A5BB-BBE66B79B232}" destId="{12C6B2CF-F51A-4D82-907D-2FF234DA5AB7}" srcOrd="7" destOrd="0" presId="urn:microsoft.com/office/officeart/2005/8/layout/vList2"/>
    <dgm:cxn modelId="{0B93A931-BA63-4A66-9D6C-B579DE49DA4B}" type="presParOf" srcId="{0FADA0DB-362D-40C0-A5BB-BBE66B79B232}" destId="{1AEA9F05-BF75-499C-9050-6E2E030C932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AD4943-3A43-42AD-8D06-A1107278DC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5C725C3-1901-434F-9F8E-67DB140BB8BA}">
      <dgm:prSet/>
      <dgm:spPr/>
      <dgm:t>
        <a:bodyPr/>
        <a:lstStyle/>
        <a:p>
          <a:r>
            <a:rPr lang="pl-PL"/>
            <a:t>Wybór podziału przekłada się na jakość otrzymanego drzewa.</a:t>
          </a:r>
          <a:endParaRPr lang="en-US"/>
        </a:p>
      </dgm:t>
    </dgm:pt>
    <dgm:pt modelId="{AFF519E2-4491-4A2A-B1FB-0BB77A9D69CE}" type="parTrans" cxnId="{DE8F3B28-CBCF-441F-963F-C532F62DFFDD}">
      <dgm:prSet/>
      <dgm:spPr/>
      <dgm:t>
        <a:bodyPr/>
        <a:lstStyle/>
        <a:p>
          <a:endParaRPr lang="en-US"/>
        </a:p>
      </dgm:t>
    </dgm:pt>
    <dgm:pt modelId="{2E43BFA9-345C-40FD-A26F-2AA2A9CCE3B8}" type="sibTrans" cxnId="{DE8F3B28-CBCF-441F-963F-C532F62DFFDD}">
      <dgm:prSet/>
      <dgm:spPr/>
      <dgm:t>
        <a:bodyPr/>
        <a:lstStyle/>
        <a:p>
          <a:endParaRPr lang="en-US"/>
        </a:p>
      </dgm:t>
    </dgm:pt>
    <dgm:pt modelId="{7FB91AAE-3E45-4401-AACC-ECF74EF5362A}">
      <dgm:prSet/>
      <dgm:spPr/>
      <dgm:t>
        <a:bodyPr/>
        <a:lstStyle/>
        <a:p>
          <a:r>
            <a:rPr lang="pl-PL"/>
            <a:t>Cel: klasyfikacja jak najbardziej dokładna, a liczba węzłów możliwie mała</a:t>
          </a:r>
          <a:endParaRPr lang="en-US"/>
        </a:p>
      </dgm:t>
    </dgm:pt>
    <dgm:pt modelId="{8A940D19-5BB0-427D-B411-5177D71A97EB}" type="parTrans" cxnId="{BB4D9FA0-153F-4042-8283-53B5466A0ACD}">
      <dgm:prSet/>
      <dgm:spPr/>
      <dgm:t>
        <a:bodyPr/>
        <a:lstStyle/>
        <a:p>
          <a:endParaRPr lang="en-US"/>
        </a:p>
      </dgm:t>
    </dgm:pt>
    <dgm:pt modelId="{A04BC43F-8F13-46A9-8D00-7A57244571CA}" type="sibTrans" cxnId="{BB4D9FA0-153F-4042-8283-53B5466A0ACD}">
      <dgm:prSet/>
      <dgm:spPr/>
      <dgm:t>
        <a:bodyPr/>
        <a:lstStyle/>
        <a:p>
          <a:endParaRPr lang="en-US"/>
        </a:p>
      </dgm:t>
    </dgm:pt>
    <dgm:pt modelId="{0A698E72-4050-498C-8451-8A2BF8397ED9}" type="pres">
      <dgm:prSet presAssocID="{92AD4943-3A43-42AD-8D06-A1107278DCE9}" presName="root" presStyleCnt="0">
        <dgm:presLayoutVars>
          <dgm:dir/>
          <dgm:resizeHandles val="exact"/>
        </dgm:presLayoutVars>
      </dgm:prSet>
      <dgm:spPr/>
    </dgm:pt>
    <dgm:pt modelId="{5F014150-A9BB-4921-BB76-569325F38A8E}" type="pres">
      <dgm:prSet presAssocID="{45C725C3-1901-434F-9F8E-67DB140BB8BA}" presName="compNode" presStyleCnt="0"/>
      <dgm:spPr/>
    </dgm:pt>
    <dgm:pt modelId="{176AD3A3-F3E7-4C68-8C61-A3E1D5156863}" type="pres">
      <dgm:prSet presAssocID="{45C725C3-1901-434F-9F8E-67DB140BB8BA}" presName="bgRect" presStyleLbl="bgShp" presStyleIdx="0" presStyleCnt="2"/>
      <dgm:spPr/>
    </dgm:pt>
    <dgm:pt modelId="{18D4D6BF-26A4-4F40-9614-2672376CC746}" type="pres">
      <dgm:prSet presAssocID="{45C725C3-1901-434F-9F8E-67DB140BB8B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BCA4DECF-3A55-44E0-97CB-32E44641396C}" type="pres">
      <dgm:prSet presAssocID="{45C725C3-1901-434F-9F8E-67DB140BB8BA}" presName="spaceRect" presStyleCnt="0"/>
      <dgm:spPr/>
    </dgm:pt>
    <dgm:pt modelId="{391067FB-1988-471A-B8BA-BD99DE743044}" type="pres">
      <dgm:prSet presAssocID="{45C725C3-1901-434F-9F8E-67DB140BB8BA}" presName="parTx" presStyleLbl="revTx" presStyleIdx="0" presStyleCnt="2">
        <dgm:presLayoutVars>
          <dgm:chMax val="0"/>
          <dgm:chPref val="0"/>
        </dgm:presLayoutVars>
      </dgm:prSet>
      <dgm:spPr/>
    </dgm:pt>
    <dgm:pt modelId="{607A66A3-14CD-4FC1-B619-566A96EFA8E7}" type="pres">
      <dgm:prSet presAssocID="{2E43BFA9-345C-40FD-A26F-2AA2A9CCE3B8}" presName="sibTrans" presStyleCnt="0"/>
      <dgm:spPr/>
    </dgm:pt>
    <dgm:pt modelId="{E598B699-1D98-40D6-9282-90796DAF9F08}" type="pres">
      <dgm:prSet presAssocID="{7FB91AAE-3E45-4401-AACC-ECF74EF5362A}" presName="compNode" presStyleCnt="0"/>
      <dgm:spPr/>
    </dgm:pt>
    <dgm:pt modelId="{794F1274-B7AE-4807-9B5D-7CB04A023FA6}" type="pres">
      <dgm:prSet presAssocID="{7FB91AAE-3E45-4401-AACC-ECF74EF5362A}" presName="bgRect" presStyleLbl="bgShp" presStyleIdx="1" presStyleCnt="2"/>
      <dgm:spPr/>
    </dgm:pt>
    <dgm:pt modelId="{92BB550C-7EFC-419F-B999-4963ED80D998}" type="pres">
      <dgm:prSet presAssocID="{7FB91AAE-3E45-4401-AACC-ECF74EF5362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l"/>
        </a:ext>
      </dgm:extLst>
    </dgm:pt>
    <dgm:pt modelId="{0ECCD807-04E2-4D2F-9CF2-F37266515320}" type="pres">
      <dgm:prSet presAssocID="{7FB91AAE-3E45-4401-AACC-ECF74EF5362A}" presName="spaceRect" presStyleCnt="0"/>
      <dgm:spPr/>
    </dgm:pt>
    <dgm:pt modelId="{5EEB019D-9560-4725-B58D-A0B98C805F6A}" type="pres">
      <dgm:prSet presAssocID="{7FB91AAE-3E45-4401-AACC-ECF74EF5362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8E8B515-91D6-479A-BD9C-24CCA07B171D}" type="presOf" srcId="{7FB91AAE-3E45-4401-AACC-ECF74EF5362A}" destId="{5EEB019D-9560-4725-B58D-A0B98C805F6A}" srcOrd="0" destOrd="0" presId="urn:microsoft.com/office/officeart/2018/2/layout/IconVerticalSolidList"/>
    <dgm:cxn modelId="{DE8F3B28-CBCF-441F-963F-C532F62DFFDD}" srcId="{92AD4943-3A43-42AD-8D06-A1107278DCE9}" destId="{45C725C3-1901-434F-9F8E-67DB140BB8BA}" srcOrd="0" destOrd="0" parTransId="{AFF519E2-4491-4A2A-B1FB-0BB77A9D69CE}" sibTransId="{2E43BFA9-345C-40FD-A26F-2AA2A9CCE3B8}"/>
    <dgm:cxn modelId="{3243E173-1B74-4352-B5F2-DBDB177C2939}" type="presOf" srcId="{92AD4943-3A43-42AD-8D06-A1107278DCE9}" destId="{0A698E72-4050-498C-8451-8A2BF8397ED9}" srcOrd="0" destOrd="0" presId="urn:microsoft.com/office/officeart/2018/2/layout/IconVerticalSolidList"/>
    <dgm:cxn modelId="{BB4D9FA0-153F-4042-8283-53B5466A0ACD}" srcId="{92AD4943-3A43-42AD-8D06-A1107278DCE9}" destId="{7FB91AAE-3E45-4401-AACC-ECF74EF5362A}" srcOrd="1" destOrd="0" parTransId="{8A940D19-5BB0-427D-B411-5177D71A97EB}" sibTransId="{A04BC43F-8F13-46A9-8D00-7A57244571CA}"/>
    <dgm:cxn modelId="{372DA7F2-B224-4774-B092-48F39C1B09B8}" type="presOf" srcId="{45C725C3-1901-434F-9F8E-67DB140BB8BA}" destId="{391067FB-1988-471A-B8BA-BD99DE743044}" srcOrd="0" destOrd="0" presId="urn:microsoft.com/office/officeart/2018/2/layout/IconVerticalSolidList"/>
    <dgm:cxn modelId="{37857CC8-DFFF-4565-AA58-719BE97C6406}" type="presParOf" srcId="{0A698E72-4050-498C-8451-8A2BF8397ED9}" destId="{5F014150-A9BB-4921-BB76-569325F38A8E}" srcOrd="0" destOrd="0" presId="urn:microsoft.com/office/officeart/2018/2/layout/IconVerticalSolidList"/>
    <dgm:cxn modelId="{7A0D0F91-3FF8-410F-B4E2-DF811D4B6DDC}" type="presParOf" srcId="{5F014150-A9BB-4921-BB76-569325F38A8E}" destId="{176AD3A3-F3E7-4C68-8C61-A3E1D5156863}" srcOrd="0" destOrd="0" presId="urn:microsoft.com/office/officeart/2018/2/layout/IconVerticalSolidList"/>
    <dgm:cxn modelId="{B94896B5-CA79-4C22-8436-43E8B4356F74}" type="presParOf" srcId="{5F014150-A9BB-4921-BB76-569325F38A8E}" destId="{18D4D6BF-26A4-4F40-9614-2672376CC746}" srcOrd="1" destOrd="0" presId="urn:microsoft.com/office/officeart/2018/2/layout/IconVerticalSolidList"/>
    <dgm:cxn modelId="{59691456-6CEC-42C4-A741-04960026D74E}" type="presParOf" srcId="{5F014150-A9BB-4921-BB76-569325F38A8E}" destId="{BCA4DECF-3A55-44E0-97CB-32E44641396C}" srcOrd="2" destOrd="0" presId="urn:microsoft.com/office/officeart/2018/2/layout/IconVerticalSolidList"/>
    <dgm:cxn modelId="{DAB1792F-8535-4673-8A0D-0CCCEC509EB9}" type="presParOf" srcId="{5F014150-A9BB-4921-BB76-569325F38A8E}" destId="{391067FB-1988-471A-B8BA-BD99DE743044}" srcOrd="3" destOrd="0" presId="urn:microsoft.com/office/officeart/2018/2/layout/IconVerticalSolidList"/>
    <dgm:cxn modelId="{3EC31E8D-4398-470B-8F1A-BB7F75E9F762}" type="presParOf" srcId="{0A698E72-4050-498C-8451-8A2BF8397ED9}" destId="{607A66A3-14CD-4FC1-B619-566A96EFA8E7}" srcOrd="1" destOrd="0" presId="urn:microsoft.com/office/officeart/2018/2/layout/IconVerticalSolidList"/>
    <dgm:cxn modelId="{33BFF9CE-CCDF-4EBD-A66A-3643A5C09469}" type="presParOf" srcId="{0A698E72-4050-498C-8451-8A2BF8397ED9}" destId="{E598B699-1D98-40D6-9282-90796DAF9F08}" srcOrd="2" destOrd="0" presId="urn:microsoft.com/office/officeart/2018/2/layout/IconVerticalSolidList"/>
    <dgm:cxn modelId="{83DFD93E-E80C-4BA0-87A6-E37F5D58F978}" type="presParOf" srcId="{E598B699-1D98-40D6-9282-90796DAF9F08}" destId="{794F1274-B7AE-4807-9B5D-7CB04A023FA6}" srcOrd="0" destOrd="0" presId="urn:microsoft.com/office/officeart/2018/2/layout/IconVerticalSolidList"/>
    <dgm:cxn modelId="{89176A55-15A4-43CC-B252-80CC20B5BBA1}" type="presParOf" srcId="{E598B699-1D98-40D6-9282-90796DAF9F08}" destId="{92BB550C-7EFC-419F-B999-4963ED80D998}" srcOrd="1" destOrd="0" presId="urn:microsoft.com/office/officeart/2018/2/layout/IconVerticalSolidList"/>
    <dgm:cxn modelId="{C6992ADA-D14E-4656-A72E-5E7879C4D0BD}" type="presParOf" srcId="{E598B699-1D98-40D6-9282-90796DAF9F08}" destId="{0ECCD807-04E2-4D2F-9CF2-F37266515320}" srcOrd="2" destOrd="0" presId="urn:microsoft.com/office/officeart/2018/2/layout/IconVerticalSolidList"/>
    <dgm:cxn modelId="{5B8EB1E7-84E8-4653-8543-E2FB6F390C2D}" type="presParOf" srcId="{E598B699-1D98-40D6-9282-90796DAF9F08}" destId="{5EEB019D-9560-4725-B58D-A0B98C805F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719E54-9FAC-43B4-BF15-FE50CC412FC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02C29C5-C443-429D-BDA4-54F273BA1488}">
      <dgm:prSet/>
      <dgm:spPr/>
      <dgm:t>
        <a:bodyPr/>
        <a:lstStyle/>
        <a:p>
          <a:r>
            <a:rPr lang="pl-PL"/>
            <a:t>Miary jednorodności – wybieramy podział, który maksymalizuje wartość stosowanej miary – oceniają homogeniczność</a:t>
          </a:r>
          <a:endParaRPr lang="en-US"/>
        </a:p>
      </dgm:t>
    </dgm:pt>
    <dgm:pt modelId="{6CAB1B31-313A-41C8-B11A-D28705B22792}" type="parTrans" cxnId="{90097DD2-25C9-4CDD-B50A-E24F2D8FE7F3}">
      <dgm:prSet/>
      <dgm:spPr/>
      <dgm:t>
        <a:bodyPr/>
        <a:lstStyle/>
        <a:p>
          <a:endParaRPr lang="en-US"/>
        </a:p>
      </dgm:t>
    </dgm:pt>
    <dgm:pt modelId="{9804D149-30CA-4D18-83FE-536BD6D7608F}" type="sibTrans" cxnId="{90097DD2-25C9-4CDD-B50A-E24F2D8FE7F3}">
      <dgm:prSet/>
      <dgm:spPr/>
      <dgm:t>
        <a:bodyPr/>
        <a:lstStyle/>
        <a:p>
          <a:endParaRPr lang="en-US"/>
        </a:p>
      </dgm:t>
    </dgm:pt>
    <dgm:pt modelId="{41F2C06D-BB83-469C-ADB5-5947BA21B939}">
      <dgm:prSet/>
      <dgm:spPr/>
      <dgm:t>
        <a:bodyPr/>
        <a:lstStyle/>
        <a:p>
          <a:r>
            <a:rPr lang="pl-PL"/>
            <a:t>Miary zróżnicowania – wybieramy podział, który minimalizuje wartość stosowanej miary – oceniają heterogeniczność</a:t>
          </a:r>
          <a:endParaRPr lang="en-US"/>
        </a:p>
      </dgm:t>
    </dgm:pt>
    <dgm:pt modelId="{9454DADF-36E6-4B89-BE7B-AAFAAD867735}" type="parTrans" cxnId="{B032FD66-FF0A-4417-8B21-316859D0F7F3}">
      <dgm:prSet/>
      <dgm:spPr/>
      <dgm:t>
        <a:bodyPr/>
        <a:lstStyle/>
        <a:p>
          <a:endParaRPr lang="en-US"/>
        </a:p>
      </dgm:t>
    </dgm:pt>
    <dgm:pt modelId="{07430EDB-72B5-4C6D-B345-7CD6AA616A44}" type="sibTrans" cxnId="{B032FD66-FF0A-4417-8B21-316859D0F7F3}">
      <dgm:prSet/>
      <dgm:spPr/>
      <dgm:t>
        <a:bodyPr/>
        <a:lstStyle/>
        <a:p>
          <a:endParaRPr lang="en-US"/>
        </a:p>
      </dgm:t>
    </dgm:pt>
    <dgm:pt modelId="{6FC06F31-699A-4310-8F9E-D2FFC244CB6F}" type="pres">
      <dgm:prSet presAssocID="{80719E54-9FAC-43B4-BF15-FE50CC412F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38C9D4-9D04-4AF1-A2C4-E2A72330BAA4}" type="pres">
      <dgm:prSet presAssocID="{102C29C5-C443-429D-BDA4-54F273BA1488}" presName="hierRoot1" presStyleCnt="0"/>
      <dgm:spPr/>
    </dgm:pt>
    <dgm:pt modelId="{EBD73151-8B46-4B06-BBA7-6AE3C0E2224E}" type="pres">
      <dgm:prSet presAssocID="{102C29C5-C443-429D-BDA4-54F273BA1488}" presName="composite" presStyleCnt="0"/>
      <dgm:spPr/>
    </dgm:pt>
    <dgm:pt modelId="{F62674DE-4F22-472D-8D94-B017A50255CE}" type="pres">
      <dgm:prSet presAssocID="{102C29C5-C443-429D-BDA4-54F273BA1488}" presName="background" presStyleLbl="node0" presStyleIdx="0" presStyleCnt="2"/>
      <dgm:spPr/>
    </dgm:pt>
    <dgm:pt modelId="{8E2C10B4-3256-4EBC-8CEE-25784CA9407B}" type="pres">
      <dgm:prSet presAssocID="{102C29C5-C443-429D-BDA4-54F273BA1488}" presName="text" presStyleLbl="fgAcc0" presStyleIdx="0" presStyleCnt="2">
        <dgm:presLayoutVars>
          <dgm:chPref val="3"/>
        </dgm:presLayoutVars>
      </dgm:prSet>
      <dgm:spPr/>
    </dgm:pt>
    <dgm:pt modelId="{C88F1626-2745-46A4-8D0A-3F79D253D363}" type="pres">
      <dgm:prSet presAssocID="{102C29C5-C443-429D-BDA4-54F273BA1488}" presName="hierChild2" presStyleCnt="0"/>
      <dgm:spPr/>
    </dgm:pt>
    <dgm:pt modelId="{47155C31-D550-4FD6-9761-893D86624514}" type="pres">
      <dgm:prSet presAssocID="{41F2C06D-BB83-469C-ADB5-5947BA21B939}" presName="hierRoot1" presStyleCnt="0"/>
      <dgm:spPr/>
    </dgm:pt>
    <dgm:pt modelId="{6ABBA91C-112D-4645-8A0D-F13E2A5AFF08}" type="pres">
      <dgm:prSet presAssocID="{41F2C06D-BB83-469C-ADB5-5947BA21B939}" presName="composite" presStyleCnt="0"/>
      <dgm:spPr/>
    </dgm:pt>
    <dgm:pt modelId="{955E0F57-0274-48D5-AE90-E6B16CBFB1C8}" type="pres">
      <dgm:prSet presAssocID="{41F2C06D-BB83-469C-ADB5-5947BA21B939}" presName="background" presStyleLbl="node0" presStyleIdx="1" presStyleCnt="2"/>
      <dgm:spPr/>
    </dgm:pt>
    <dgm:pt modelId="{B7F3F28C-DB4F-400A-AB42-FF7CCD8DAB9D}" type="pres">
      <dgm:prSet presAssocID="{41F2C06D-BB83-469C-ADB5-5947BA21B939}" presName="text" presStyleLbl="fgAcc0" presStyleIdx="1" presStyleCnt="2">
        <dgm:presLayoutVars>
          <dgm:chPref val="3"/>
        </dgm:presLayoutVars>
      </dgm:prSet>
      <dgm:spPr/>
    </dgm:pt>
    <dgm:pt modelId="{55874DF5-9D5F-43FF-90F0-05FCF5613E9E}" type="pres">
      <dgm:prSet presAssocID="{41F2C06D-BB83-469C-ADB5-5947BA21B939}" presName="hierChild2" presStyleCnt="0"/>
      <dgm:spPr/>
    </dgm:pt>
  </dgm:ptLst>
  <dgm:cxnLst>
    <dgm:cxn modelId="{680ED43E-4B75-4842-B061-68DD8262280C}" type="presOf" srcId="{80719E54-9FAC-43B4-BF15-FE50CC412FC7}" destId="{6FC06F31-699A-4310-8F9E-D2FFC244CB6F}" srcOrd="0" destOrd="0" presId="urn:microsoft.com/office/officeart/2005/8/layout/hierarchy1"/>
    <dgm:cxn modelId="{B032FD66-FF0A-4417-8B21-316859D0F7F3}" srcId="{80719E54-9FAC-43B4-BF15-FE50CC412FC7}" destId="{41F2C06D-BB83-469C-ADB5-5947BA21B939}" srcOrd="1" destOrd="0" parTransId="{9454DADF-36E6-4B89-BE7B-AAFAAD867735}" sibTransId="{07430EDB-72B5-4C6D-B345-7CD6AA616A44}"/>
    <dgm:cxn modelId="{90097DD2-25C9-4CDD-B50A-E24F2D8FE7F3}" srcId="{80719E54-9FAC-43B4-BF15-FE50CC412FC7}" destId="{102C29C5-C443-429D-BDA4-54F273BA1488}" srcOrd="0" destOrd="0" parTransId="{6CAB1B31-313A-41C8-B11A-D28705B22792}" sibTransId="{9804D149-30CA-4D18-83FE-536BD6D7608F}"/>
    <dgm:cxn modelId="{54CE8CDF-BD9C-4CB0-BF66-93860BDA6EF5}" type="presOf" srcId="{41F2C06D-BB83-469C-ADB5-5947BA21B939}" destId="{B7F3F28C-DB4F-400A-AB42-FF7CCD8DAB9D}" srcOrd="0" destOrd="0" presId="urn:microsoft.com/office/officeart/2005/8/layout/hierarchy1"/>
    <dgm:cxn modelId="{D9C2E4FF-6B90-4B67-8C51-C68900D9F7B7}" type="presOf" srcId="{102C29C5-C443-429D-BDA4-54F273BA1488}" destId="{8E2C10B4-3256-4EBC-8CEE-25784CA9407B}" srcOrd="0" destOrd="0" presId="urn:microsoft.com/office/officeart/2005/8/layout/hierarchy1"/>
    <dgm:cxn modelId="{79D6554E-7FF5-4D28-B321-D9D80BCE3E58}" type="presParOf" srcId="{6FC06F31-699A-4310-8F9E-D2FFC244CB6F}" destId="{8A38C9D4-9D04-4AF1-A2C4-E2A72330BAA4}" srcOrd="0" destOrd="0" presId="urn:microsoft.com/office/officeart/2005/8/layout/hierarchy1"/>
    <dgm:cxn modelId="{E9F4A859-9DC0-43FB-AE26-F2E6808D142D}" type="presParOf" srcId="{8A38C9D4-9D04-4AF1-A2C4-E2A72330BAA4}" destId="{EBD73151-8B46-4B06-BBA7-6AE3C0E2224E}" srcOrd="0" destOrd="0" presId="urn:microsoft.com/office/officeart/2005/8/layout/hierarchy1"/>
    <dgm:cxn modelId="{EB79BC94-56A2-4BDB-A574-21DB12A80D03}" type="presParOf" srcId="{EBD73151-8B46-4B06-BBA7-6AE3C0E2224E}" destId="{F62674DE-4F22-472D-8D94-B017A50255CE}" srcOrd="0" destOrd="0" presId="urn:microsoft.com/office/officeart/2005/8/layout/hierarchy1"/>
    <dgm:cxn modelId="{7A300E6E-C274-4174-B69C-F5A7561018D2}" type="presParOf" srcId="{EBD73151-8B46-4B06-BBA7-6AE3C0E2224E}" destId="{8E2C10B4-3256-4EBC-8CEE-25784CA9407B}" srcOrd="1" destOrd="0" presId="urn:microsoft.com/office/officeart/2005/8/layout/hierarchy1"/>
    <dgm:cxn modelId="{16D0141D-AD96-4C5D-BBE7-F2313248D392}" type="presParOf" srcId="{8A38C9D4-9D04-4AF1-A2C4-E2A72330BAA4}" destId="{C88F1626-2745-46A4-8D0A-3F79D253D363}" srcOrd="1" destOrd="0" presId="urn:microsoft.com/office/officeart/2005/8/layout/hierarchy1"/>
    <dgm:cxn modelId="{6F352B35-9633-4B34-84E8-19954D44AB37}" type="presParOf" srcId="{6FC06F31-699A-4310-8F9E-D2FFC244CB6F}" destId="{47155C31-D550-4FD6-9761-893D86624514}" srcOrd="1" destOrd="0" presId="urn:microsoft.com/office/officeart/2005/8/layout/hierarchy1"/>
    <dgm:cxn modelId="{2E21DFD4-C786-47F3-8DC3-255B61823F3A}" type="presParOf" srcId="{47155C31-D550-4FD6-9761-893D86624514}" destId="{6ABBA91C-112D-4645-8A0D-F13E2A5AFF08}" srcOrd="0" destOrd="0" presId="urn:microsoft.com/office/officeart/2005/8/layout/hierarchy1"/>
    <dgm:cxn modelId="{3B9EEF7B-6C52-4087-99F4-BD4C70DA7E24}" type="presParOf" srcId="{6ABBA91C-112D-4645-8A0D-F13E2A5AFF08}" destId="{955E0F57-0274-48D5-AE90-E6B16CBFB1C8}" srcOrd="0" destOrd="0" presId="urn:microsoft.com/office/officeart/2005/8/layout/hierarchy1"/>
    <dgm:cxn modelId="{4E384809-07B6-4C2B-95F6-AAA685159BC3}" type="presParOf" srcId="{6ABBA91C-112D-4645-8A0D-F13E2A5AFF08}" destId="{B7F3F28C-DB4F-400A-AB42-FF7CCD8DAB9D}" srcOrd="1" destOrd="0" presId="urn:microsoft.com/office/officeart/2005/8/layout/hierarchy1"/>
    <dgm:cxn modelId="{C79F8E3A-566F-4128-A31F-547C8D77AC5C}" type="presParOf" srcId="{47155C31-D550-4FD6-9761-893D86624514}" destId="{55874DF5-9D5F-43FF-90F0-05FCF5613E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A4A514-4409-4DE6-8A15-6EF530097D5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37437A5-C323-4513-BC92-5FF4172979D8}">
      <dgm:prSet/>
      <dgm:spPr/>
      <dgm:t>
        <a:bodyPr/>
        <a:lstStyle/>
        <a:p>
          <a:r>
            <a:rPr lang="pl-PL"/>
            <a:t>Redukcja błędu klasyfikacji</a:t>
          </a:r>
          <a:endParaRPr lang="en-US"/>
        </a:p>
      </dgm:t>
    </dgm:pt>
    <dgm:pt modelId="{A414AA0C-06B3-4CD8-A95C-A547A143F986}" type="parTrans" cxnId="{0A6DC081-6DB0-41A1-B796-62976CF9BBA0}">
      <dgm:prSet/>
      <dgm:spPr/>
      <dgm:t>
        <a:bodyPr/>
        <a:lstStyle/>
        <a:p>
          <a:endParaRPr lang="en-US"/>
        </a:p>
      </dgm:t>
    </dgm:pt>
    <dgm:pt modelId="{F83A8B79-0BD5-4B08-930F-D2A77EA02DC2}" type="sibTrans" cxnId="{0A6DC081-6DB0-41A1-B796-62976CF9BBA0}">
      <dgm:prSet/>
      <dgm:spPr/>
      <dgm:t>
        <a:bodyPr/>
        <a:lstStyle/>
        <a:p>
          <a:endParaRPr lang="en-US"/>
        </a:p>
      </dgm:t>
    </dgm:pt>
    <dgm:pt modelId="{1AE4F0AB-0877-4C8A-9BA6-3EDBBE9214E4}">
      <dgm:prSet/>
      <dgm:spPr/>
      <dgm:t>
        <a:bodyPr/>
        <a:lstStyle/>
        <a:p>
          <a:r>
            <a:rPr lang="pl-PL"/>
            <a:t>Kryterium kosztu-złożoności</a:t>
          </a:r>
          <a:endParaRPr lang="en-US"/>
        </a:p>
      </dgm:t>
    </dgm:pt>
    <dgm:pt modelId="{C380F26C-53BD-4002-AE81-A1989415CB5C}" type="parTrans" cxnId="{A2740070-75E9-44DB-A205-EF0DEAE752BE}">
      <dgm:prSet/>
      <dgm:spPr/>
      <dgm:t>
        <a:bodyPr/>
        <a:lstStyle/>
        <a:p>
          <a:endParaRPr lang="en-US"/>
        </a:p>
      </dgm:t>
    </dgm:pt>
    <dgm:pt modelId="{23600329-553B-4E50-AF4C-E72BFCA4962C}" type="sibTrans" cxnId="{A2740070-75E9-44DB-A205-EF0DEAE752BE}">
      <dgm:prSet/>
      <dgm:spPr/>
      <dgm:t>
        <a:bodyPr/>
        <a:lstStyle/>
        <a:p>
          <a:endParaRPr lang="en-US"/>
        </a:p>
      </dgm:t>
    </dgm:pt>
    <dgm:pt modelId="{C6712973-B207-4653-B5BC-BA41FC996C0F}">
      <dgm:prSet/>
      <dgm:spPr/>
      <dgm:t>
        <a:bodyPr/>
        <a:lstStyle/>
        <a:p>
          <a:r>
            <a:rPr lang="pl-PL"/>
            <a:t>Metoda pesymistyczna</a:t>
          </a:r>
          <a:endParaRPr lang="en-US"/>
        </a:p>
      </dgm:t>
    </dgm:pt>
    <dgm:pt modelId="{B23315CD-D0A9-4DE5-BC8B-F9F1D6544EAF}" type="parTrans" cxnId="{A5106FC3-7281-4046-9940-A4B2BD1F68F7}">
      <dgm:prSet/>
      <dgm:spPr/>
      <dgm:t>
        <a:bodyPr/>
        <a:lstStyle/>
        <a:p>
          <a:endParaRPr lang="en-US"/>
        </a:p>
      </dgm:t>
    </dgm:pt>
    <dgm:pt modelId="{B412CC8E-E2A1-44A2-B2C8-BE140762E2A3}" type="sibTrans" cxnId="{A5106FC3-7281-4046-9940-A4B2BD1F68F7}">
      <dgm:prSet/>
      <dgm:spPr/>
      <dgm:t>
        <a:bodyPr/>
        <a:lstStyle/>
        <a:p>
          <a:endParaRPr lang="en-US"/>
        </a:p>
      </dgm:t>
    </dgm:pt>
    <dgm:pt modelId="{B40E8296-C50E-493E-A769-468E29105D63}">
      <dgm:prSet/>
      <dgm:spPr/>
      <dgm:t>
        <a:bodyPr/>
        <a:lstStyle/>
        <a:p>
          <a:r>
            <a:rPr lang="pl-PL"/>
            <a:t>Przycinanie oparte na błędach</a:t>
          </a:r>
          <a:endParaRPr lang="en-US"/>
        </a:p>
      </dgm:t>
    </dgm:pt>
    <dgm:pt modelId="{93E653B9-FC3D-4913-A21B-191F3796423A}" type="parTrans" cxnId="{30ACA34D-E4B1-40B2-B3EF-60FC699D5356}">
      <dgm:prSet/>
      <dgm:spPr/>
      <dgm:t>
        <a:bodyPr/>
        <a:lstStyle/>
        <a:p>
          <a:endParaRPr lang="en-US"/>
        </a:p>
      </dgm:t>
    </dgm:pt>
    <dgm:pt modelId="{4A9FD898-1EE3-4575-99B8-F9D1AFC81977}" type="sibTrans" cxnId="{30ACA34D-E4B1-40B2-B3EF-60FC699D5356}">
      <dgm:prSet/>
      <dgm:spPr/>
      <dgm:t>
        <a:bodyPr/>
        <a:lstStyle/>
        <a:p>
          <a:endParaRPr lang="en-US"/>
        </a:p>
      </dgm:t>
    </dgm:pt>
    <dgm:pt modelId="{87D53DB5-E08A-4873-85E2-8599B9B528DA}" type="pres">
      <dgm:prSet presAssocID="{74A4A514-4409-4DE6-8A15-6EF530097D5C}" presName="linear" presStyleCnt="0">
        <dgm:presLayoutVars>
          <dgm:animLvl val="lvl"/>
          <dgm:resizeHandles val="exact"/>
        </dgm:presLayoutVars>
      </dgm:prSet>
      <dgm:spPr/>
    </dgm:pt>
    <dgm:pt modelId="{D142E7D1-7AEE-4641-877D-3BFC254EA178}" type="pres">
      <dgm:prSet presAssocID="{A37437A5-C323-4513-BC92-5FF4172979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C4EF91B-8CCE-4E64-BEB6-8853CDA9A00C}" type="pres">
      <dgm:prSet presAssocID="{F83A8B79-0BD5-4B08-930F-D2A77EA02DC2}" presName="spacer" presStyleCnt="0"/>
      <dgm:spPr/>
    </dgm:pt>
    <dgm:pt modelId="{C4590CD9-1217-443C-B778-F804B1C3BF49}" type="pres">
      <dgm:prSet presAssocID="{1AE4F0AB-0877-4C8A-9BA6-3EDBBE9214E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E1FC8B9-49AB-43C0-9137-C3B69D52F248}" type="pres">
      <dgm:prSet presAssocID="{23600329-553B-4E50-AF4C-E72BFCA4962C}" presName="spacer" presStyleCnt="0"/>
      <dgm:spPr/>
    </dgm:pt>
    <dgm:pt modelId="{FDCC725C-25C8-4A15-9780-1751D62F6998}" type="pres">
      <dgm:prSet presAssocID="{C6712973-B207-4653-B5BC-BA41FC996C0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005FB43-482E-40B4-AC0F-20E1168FFF2F}" type="pres">
      <dgm:prSet presAssocID="{B412CC8E-E2A1-44A2-B2C8-BE140762E2A3}" presName="spacer" presStyleCnt="0"/>
      <dgm:spPr/>
    </dgm:pt>
    <dgm:pt modelId="{1EDB1532-7509-4AB0-90C9-1A942E2CDB01}" type="pres">
      <dgm:prSet presAssocID="{B40E8296-C50E-493E-A769-468E29105D6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AB51815-14D0-4B64-A4F3-4480DA4D3A7D}" type="presOf" srcId="{1AE4F0AB-0877-4C8A-9BA6-3EDBBE9214E4}" destId="{C4590CD9-1217-443C-B778-F804B1C3BF49}" srcOrd="0" destOrd="0" presId="urn:microsoft.com/office/officeart/2005/8/layout/vList2"/>
    <dgm:cxn modelId="{0CE17B3F-9A8C-4327-B53C-1F8AAE41C696}" type="presOf" srcId="{74A4A514-4409-4DE6-8A15-6EF530097D5C}" destId="{87D53DB5-E08A-4873-85E2-8599B9B528DA}" srcOrd="0" destOrd="0" presId="urn:microsoft.com/office/officeart/2005/8/layout/vList2"/>
    <dgm:cxn modelId="{3F42BF45-ABDD-4919-83B0-95766DF88805}" type="presOf" srcId="{C6712973-B207-4653-B5BC-BA41FC996C0F}" destId="{FDCC725C-25C8-4A15-9780-1751D62F6998}" srcOrd="0" destOrd="0" presId="urn:microsoft.com/office/officeart/2005/8/layout/vList2"/>
    <dgm:cxn modelId="{30ACA34D-E4B1-40B2-B3EF-60FC699D5356}" srcId="{74A4A514-4409-4DE6-8A15-6EF530097D5C}" destId="{B40E8296-C50E-493E-A769-468E29105D63}" srcOrd="3" destOrd="0" parTransId="{93E653B9-FC3D-4913-A21B-191F3796423A}" sibTransId="{4A9FD898-1EE3-4575-99B8-F9D1AFC81977}"/>
    <dgm:cxn modelId="{A2740070-75E9-44DB-A205-EF0DEAE752BE}" srcId="{74A4A514-4409-4DE6-8A15-6EF530097D5C}" destId="{1AE4F0AB-0877-4C8A-9BA6-3EDBBE9214E4}" srcOrd="1" destOrd="0" parTransId="{C380F26C-53BD-4002-AE81-A1989415CB5C}" sibTransId="{23600329-553B-4E50-AF4C-E72BFCA4962C}"/>
    <dgm:cxn modelId="{0A6DC081-6DB0-41A1-B796-62976CF9BBA0}" srcId="{74A4A514-4409-4DE6-8A15-6EF530097D5C}" destId="{A37437A5-C323-4513-BC92-5FF4172979D8}" srcOrd="0" destOrd="0" parTransId="{A414AA0C-06B3-4CD8-A95C-A547A143F986}" sibTransId="{F83A8B79-0BD5-4B08-930F-D2A77EA02DC2}"/>
    <dgm:cxn modelId="{C949FAAC-6B94-4FEE-A815-648962A70DAB}" type="presOf" srcId="{B40E8296-C50E-493E-A769-468E29105D63}" destId="{1EDB1532-7509-4AB0-90C9-1A942E2CDB01}" srcOrd="0" destOrd="0" presId="urn:microsoft.com/office/officeart/2005/8/layout/vList2"/>
    <dgm:cxn modelId="{E71F29C0-7A48-4E7C-914B-6ECE41450A79}" type="presOf" srcId="{A37437A5-C323-4513-BC92-5FF4172979D8}" destId="{D142E7D1-7AEE-4641-877D-3BFC254EA178}" srcOrd="0" destOrd="0" presId="urn:microsoft.com/office/officeart/2005/8/layout/vList2"/>
    <dgm:cxn modelId="{A5106FC3-7281-4046-9940-A4B2BD1F68F7}" srcId="{74A4A514-4409-4DE6-8A15-6EF530097D5C}" destId="{C6712973-B207-4653-B5BC-BA41FC996C0F}" srcOrd="2" destOrd="0" parTransId="{B23315CD-D0A9-4DE5-BC8B-F9F1D6544EAF}" sibTransId="{B412CC8E-E2A1-44A2-B2C8-BE140762E2A3}"/>
    <dgm:cxn modelId="{4FCCDE88-CEF0-4A49-9AAC-CD4C7EB1FF68}" type="presParOf" srcId="{87D53DB5-E08A-4873-85E2-8599B9B528DA}" destId="{D142E7D1-7AEE-4641-877D-3BFC254EA178}" srcOrd="0" destOrd="0" presId="urn:microsoft.com/office/officeart/2005/8/layout/vList2"/>
    <dgm:cxn modelId="{FD9C23AA-4AD9-429A-A0A9-11106B59752F}" type="presParOf" srcId="{87D53DB5-E08A-4873-85E2-8599B9B528DA}" destId="{8C4EF91B-8CCE-4E64-BEB6-8853CDA9A00C}" srcOrd="1" destOrd="0" presId="urn:microsoft.com/office/officeart/2005/8/layout/vList2"/>
    <dgm:cxn modelId="{836B0667-7EBC-4DEA-B982-491BDC1AF3EF}" type="presParOf" srcId="{87D53DB5-E08A-4873-85E2-8599B9B528DA}" destId="{C4590CD9-1217-443C-B778-F804B1C3BF49}" srcOrd="2" destOrd="0" presId="urn:microsoft.com/office/officeart/2005/8/layout/vList2"/>
    <dgm:cxn modelId="{F11C8E67-A19A-4B8D-BBB3-1F62B830F65C}" type="presParOf" srcId="{87D53DB5-E08A-4873-85E2-8599B9B528DA}" destId="{AE1FC8B9-49AB-43C0-9137-C3B69D52F248}" srcOrd="3" destOrd="0" presId="urn:microsoft.com/office/officeart/2005/8/layout/vList2"/>
    <dgm:cxn modelId="{CC87D275-2F9E-44C2-9604-F1FB3E0B8C13}" type="presParOf" srcId="{87D53DB5-E08A-4873-85E2-8599B9B528DA}" destId="{FDCC725C-25C8-4A15-9780-1751D62F6998}" srcOrd="4" destOrd="0" presId="urn:microsoft.com/office/officeart/2005/8/layout/vList2"/>
    <dgm:cxn modelId="{1876ED19-D121-4C02-8A84-2BDAA6AC4B45}" type="presParOf" srcId="{87D53DB5-E08A-4873-85E2-8599B9B528DA}" destId="{8005FB43-482E-40B4-AC0F-20E1168FFF2F}" srcOrd="5" destOrd="0" presId="urn:microsoft.com/office/officeart/2005/8/layout/vList2"/>
    <dgm:cxn modelId="{FF41EF51-5EA2-45FC-A482-628C0A41FB1C}" type="presParOf" srcId="{87D53DB5-E08A-4873-85E2-8599B9B528DA}" destId="{1EDB1532-7509-4AB0-90C9-1A942E2CDB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3CC79-9A84-442C-B531-6AC14A80CC8C}">
      <dsp:nvSpPr>
        <dsp:cNvPr id="0" name=""/>
        <dsp:cNvSpPr/>
      </dsp:nvSpPr>
      <dsp:spPr>
        <a:xfrm>
          <a:off x="0" y="20298"/>
          <a:ext cx="6263640" cy="26773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Jeżeli dla każdej pary wierzchołków istnieje krawędź, która je łączy.</a:t>
          </a:r>
          <a:endParaRPr lang="en-US" sz="3800" kern="1200" dirty="0"/>
        </a:p>
      </dsp:txBody>
      <dsp:txXfrm>
        <a:off x="130696" y="150994"/>
        <a:ext cx="6002248" cy="2415933"/>
      </dsp:txXfrm>
    </dsp:sp>
    <dsp:sp modelId="{5916FC86-184B-43A9-8B98-9C9D35140D23}">
      <dsp:nvSpPr>
        <dsp:cNvPr id="0" name=""/>
        <dsp:cNvSpPr/>
      </dsp:nvSpPr>
      <dsp:spPr>
        <a:xfrm>
          <a:off x="0" y="2807063"/>
          <a:ext cx="6263640" cy="26773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/>
            <a:t>Graf, który nie spełnia powyższej własności nazywamy grafem niespójnym.</a:t>
          </a:r>
          <a:endParaRPr lang="en-US" sz="3800" kern="1200"/>
        </a:p>
      </dsp:txBody>
      <dsp:txXfrm>
        <a:off x="130696" y="2937759"/>
        <a:ext cx="6002248" cy="2415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2A66D-7D3C-4F3E-BEA9-4E4B6A31830B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D08E2-33A4-4A7B-8D88-1ADCF5271A15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/>
            <a:t>Jeżeli nie ma cykli.</a:t>
          </a:r>
          <a:endParaRPr lang="en-US" sz="4000" kern="1200"/>
        </a:p>
      </dsp:txBody>
      <dsp:txXfrm>
        <a:off x="696297" y="538547"/>
        <a:ext cx="4171627" cy="2590157"/>
      </dsp:txXfrm>
    </dsp:sp>
    <dsp:sp modelId="{DEF45590-C1A5-4DAD-8FAE-763001CACF71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6FC6A-6CA7-4179-9AE8-E7760067455D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/>
            <a:t>Graf, który ma cykle nazywamy grafem cyklicznym.</a:t>
          </a:r>
          <a:endParaRPr lang="en-US" sz="4000" kern="1200"/>
        </a:p>
      </dsp:txBody>
      <dsp:txXfrm>
        <a:off x="5991936" y="538547"/>
        <a:ext cx="4171627" cy="2590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6EFBC-9888-4D73-9192-0F7386FAC6A3}">
      <dsp:nvSpPr>
        <dsp:cNvPr id="0" name=""/>
        <dsp:cNvSpPr/>
      </dsp:nvSpPr>
      <dsp:spPr>
        <a:xfrm>
          <a:off x="0" y="125521"/>
          <a:ext cx="6263640" cy="99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Metoda rekurencyjnego podziału.</a:t>
          </a:r>
          <a:endParaRPr lang="en-US" sz="2500" kern="1200"/>
        </a:p>
      </dsp:txBody>
      <dsp:txXfrm>
        <a:off x="48481" y="174002"/>
        <a:ext cx="6166678" cy="896166"/>
      </dsp:txXfrm>
    </dsp:sp>
    <dsp:sp modelId="{E90D04E0-1EB9-4F5A-A946-E9DFD93219B7}">
      <dsp:nvSpPr>
        <dsp:cNvPr id="0" name=""/>
        <dsp:cNvSpPr/>
      </dsp:nvSpPr>
      <dsp:spPr>
        <a:xfrm>
          <a:off x="0" y="1190650"/>
          <a:ext cx="6263640" cy="993128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Zbiór treningowy.</a:t>
          </a:r>
          <a:endParaRPr lang="en-US" sz="2500" kern="1200"/>
        </a:p>
      </dsp:txBody>
      <dsp:txXfrm>
        <a:off x="48481" y="1239131"/>
        <a:ext cx="6166678" cy="896166"/>
      </dsp:txXfrm>
    </dsp:sp>
    <dsp:sp modelId="{0791A8B9-1E42-4A8D-BD80-043B06369159}">
      <dsp:nvSpPr>
        <dsp:cNvPr id="0" name=""/>
        <dsp:cNvSpPr/>
      </dsp:nvSpPr>
      <dsp:spPr>
        <a:xfrm>
          <a:off x="0" y="2255779"/>
          <a:ext cx="6263640" cy="99312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Jednorodność, ze względu na przynależność do klas.</a:t>
          </a:r>
          <a:endParaRPr lang="en-US" sz="2500" kern="1200"/>
        </a:p>
      </dsp:txBody>
      <dsp:txXfrm>
        <a:off x="48481" y="2304260"/>
        <a:ext cx="6166678" cy="896166"/>
      </dsp:txXfrm>
    </dsp:sp>
    <dsp:sp modelId="{26A38C57-4026-48D0-8F4E-BC4AA7259CDA}">
      <dsp:nvSpPr>
        <dsp:cNvPr id="0" name=""/>
        <dsp:cNvSpPr/>
      </dsp:nvSpPr>
      <dsp:spPr>
        <a:xfrm>
          <a:off x="0" y="3320908"/>
          <a:ext cx="6263640" cy="993128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Ale…</a:t>
          </a:r>
          <a:endParaRPr lang="en-US" sz="2500" kern="1200" dirty="0"/>
        </a:p>
      </dsp:txBody>
      <dsp:txXfrm>
        <a:off x="48481" y="3369389"/>
        <a:ext cx="6166678" cy="896166"/>
      </dsp:txXfrm>
    </dsp:sp>
    <dsp:sp modelId="{1AEA9F05-BF75-499C-9050-6E2E030C932E}">
      <dsp:nvSpPr>
        <dsp:cNvPr id="0" name=""/>
        <dsp:cNvSpPr/>
      </dsp:nvSpPr>
      <dsp:spPr>
        <a:xfrm>
          <a:off x="0" y="4386037"/>
          <a:ext cx="6263640" cy="9931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Chcemy znaleźć możliwie najmniejsze drzewo, aby dostać jak najprostsze reguły decyzyjne.</a:t>
          </a:r>
          <a:endParaRPr lang="en-US" sz="2500" kern="1200" dirty="0"/>
        </a:p>
      </dsp:txBody>
      <dsp:txXfrm>
        <a:off x="48481" y="4434518"/>
        <a:ext cx="6166678" cy="896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AD3A3-F3E7-4C68-8C61-A3E1D5156863}">
      <dsp:nvSpPr>
        <dsp:cNvPr id="0" name=""/>
        <dsp:cNvSpPr/>
      </dsp:nvSpPr>
      <dsp:spPr>
        <a:xfrm>
          <a:off x="0" y="958220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4D6BF-26A4-4F40-9614-2672376CC746}">
      <dsp:nvSpPr>
        <dsp:cNvPr id="0" name=""/>
        <dsp:cNvSpPr/>
      </dsp:nvSpPr>
      <dsp:spPr>
        <a:xfrm>
          <a:off x="535129" y="1356250"/>
          <a:ext cx="972962" cy="972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067FB-1988-471A-B8BA-BD99DE743044}">
      <dsp:nvSpPr>
        <dsp:cNvPr id="0" name=""/>
        <dsp:cNvSpPr/>
      </dsp:nvSpPr>
      <dsp:spPr>
        <a:xfrm>
          <a:off x="2043221" y="958220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Wybór podziału przekłada się na jakość otrzymanego drzewa.</a:t>
          </a:r>
          <a:endParaRPr lang="en-US" sz="2500" kern="1200"/>
        </a:p>
      </dsp:txBody>
      <dsp:txXfrm>
        <a:off x="2043221" y="958220"/>
        <a:ext cx="4545469" cy="1769022"/>
      </dsp:txXfrm>
    </dsp:sp>
    <dsp:sp modelId="{794F1274-B7AE-4807-9B5D-7CB04A023FA6}">
      <dsp:nvSpPr>
        <dsp:cNvPr id="0" name=""/>
        <dsp:cNvSpPr/>
      </dsp:nvSpPr>
      <dsp:spPr>
        <a:xfrm>
          <a:off x="0" y="3169499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B550C-7EFC-419F-B999-4963ED80D998}">
      <dsp:nvSpPr>
        <dsp:cNvPr id="0" name=""/>
        <dsp:cNvSpPr/>
      </dsp:nvSpPr>
      <dsp:spPr>
        <a:xfrm>
          <a:off x="535129" y="3567529"/>
          <a:ext cx="972962" cy="972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B019D-9560-4725-B58D-A0B98C805F6A}">
      <dsp:nvSpPr>
        <dsp:cNvPr id="0" name=""/>
        <dsp:cNvSpPr/>
      </dsp:nvSpPr>
      <dsp:spPr>
        <a:xfrm>
          <a:off x="2043221" y="3169499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Cel: klasyfikacja jak najbardziej dokładna, a liczba węzłów możliwie mała</a:t>
          </a:r>
          <a:endParaRPr lang="en-US" sz="2500" kern="1200"/>
        </a:p>
      </dsp:txBody>
      <dsp:txXfrm>
        <a:off x="2043221" y="3169499"/>
        <a:ext cx="4545469" cy="17690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674DE-4F22-472D-8D94-B017A50255CE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C10B4-3256-4EBC-8CEE-25784CA9407B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Miary jednorodności – wybieramy podział, który maksymalizuje wartość stosowanej miary – oceniają homogeniczność</a:t>
          </a:r>
          <a:endParaRPr lang="en-US" sz="2900" kern="1200"/>
        </a:p>
      </dsp:txBody>
      <dsp:txXfrm>
        <a:off x="696297" y="538547"/>
        <a:ext cx="4171627" cy="2590157"/>
      </dsp:txXfrm>
    </dsp:sp>
    <dsp:sp modelId="{955E0F57-0274-48D5-AE90-E6B16CBFB1C8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3F28C-DB4F-400A-AB42-FF7CCD8DAB9D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Miary zróżnicowania – wybieramy podział, który minimalizuje wartość stosowanej miary – oceniają heterogeniczność</a:t>
          </a:r>
          <a:endParaRPr lang="en-US" sz="2900" kern="1200"/>
        </a:p>
      </dsp:txBody>
      <dsp:txXfrm>
        <a:off x="5991936" y="538547"/>
        <a:ext cx="4171627" cy="25901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2E7D1-7AEE-4641-877D-3BFC254EA178}">
      <dsp:nvSpPr>
        <dsp:cNvPr id="0" name=""/>
        <dsp:cNvSpPr/>
      </dsp:nvSpPr>
      <dsp:spPr>
        <a:xfrm>
          <a:off x="0" y="817613"/>
          <a:ext cx="6263640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Redukcja błędu klasyfikacji</a:t>
          </a:r>
          <a:endParaRPr lang="en-US" sz="3700" kern="1200"/>
        </a:p>
      </dsp:txBody>
      <dsp:txXfrm>
        <a:off x="43321" y="860934"/>
        <a:ext cx="6176998" cy="800803"/>
      </dsp:txXfrm>
    </dsp:sp>
    <dsp:sp modelId="{C4590CD9-1217-443C-B778-F804B1C3BF49}">
      <dsp:nvSpPr>
        <dsp:cNvPr id="0" name=""/>
        <dsp:cNvSpPr/>
      </dsp:nvSpPr>
      <dsp:spPr>
        <a:xfrm>
          <a:off x="0" y="1811618"/>
          <a:ext cx="6263640" cy="88744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Kryterium kosztu-złożoności</a:t>
          </a:r>
          <a:endParaRPr lang="en-US" sz="3700" kern="1200"/>
        </a:p>
      </dsp:txBody>
      <dsp:txXfrm>
        <a:off x="43321" y="1854939"/>
        <a:ext cx="6176998" cy="800803"/>
      </dsp:txXfrm>
    </dsp:sp>
    <dsp:sp modelId="{FDCC725C-25C8-4A15-9780-1751D62F6998}">
      <dsp:nvSpPr>
        <dsp:cNvPr id="0" name=""/>
        <dsp:cNvSpPr/>
      </dsp:nvSpPr>
      <dsp:spPr>
        <a:xfrm>
          <a:off x="0" y="2805624"/>
          <a:ext cx="6263640" cy="88744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Metoda pesymistyczna</a:t>
          </a:r>
          <a:endParaRPr lang="en-US" sz="3700" kern="1200"/>
        </a:p>
      </dsp:txBody>
      <dsp:txXfrm>
        <a:off x="43321" y="2848945"/>
        <a:ext cx="6176998" cy="800803"/>
      </dsp:txXfrm>
    </dsp:sp>
    <dsp:sp modelId="{1EDB1532-7509-4AB0-90C9-1A942E2CDB01}">
      <dsp:nvSpPr>
        <dsp:cNvPr id="0" name=""/>
        <dsp:cNvSpPr/>
      </dsp:nvSpPr>
      <dsp:spPr>
        <a:xfrm>
          <a:off x="0" y="3799629"/>
          <a:ext cx="6263640" cy="88744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Przycinanie oparte na błędach</a:t>
          </a:r>
          <a:endParaRPr lang="en-US" sz="3700" kern="1200"/>
        </a:p>
      </dsp:txBody>
      <dsp:txXfrm>
        <a:off x="43321" y="3842950"/>
        <a:ext cx="6176998" cy="80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330FF9-CAD0-472E-9C42-3B3548223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8D21330-9F95-4422-A629-4E525FCF0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F9BCD9-439F-4F59-8BF9-661AE635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B19E-3A01-471D-B28F-8DDE9658160C}" type="datetimeFigureOut">
              <a:rPr lang="pl-PL" smtClean="0"/>
              <a:t>05.04.2022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33BA0C-7E66-43DF-8447-BD51BEC8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FEF8BB-1A57-4ECE-AE98-ABEDE0FF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0BEE-2205-4D4B-95FE-6310104246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88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FF7EAF-0880-4908-A85E-1E95027C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C74AFE1-4CAA-498B-9C0F-213F73CEF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1CE3FE-B942-4298-9468-C7796613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B19E-3A01-471D-B28F-8DDE9658160C}" type="datetimeFigureOut">
              <a:rPr lang="pl-PL" smtClean="0"/>
              <a:t>05.04.2022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1FE5AD-8FE5-45B2-B999-144E9EAA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F58376-D93E-4F04-936F-4C84CAC6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0BEE-2205-4D4B-95FE-6310104246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44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A9DBB94-DEEF-4B42-B303-75CD99F0C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8544D7E-8238-4FA1-AF41-1482B822D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BEA730-CC0A-418C-A5D3-D9756AFE6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B19E-3A01-471D-B28F-8DDE9658160C}" type="datetimeFigureOut">
              <a:rPr lang="pl-PL" smtClean="0"/>
              <a:t>05.04.2022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0861A4-7186-4526-B694-DA9F0B41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C46589-2624-4C5D-970D-B1847790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0BEE-2205-4D4B-95FE-6310104246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5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A3F7C-8D0D-4EF6-9AB8-46ABF8B2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938E39-615F-4EAA-9B7F-E43912C02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FA5956-2311-4C85-860D-5A7B39B5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B19E-3A01-471D-B28F-8DDE9658160C}" type="datetimeFigureOut">
              <a:rPr lang="pl-PL" smtClean="0"/>
              <a:t>05.04.2022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CEC403-C0BC-4E27-B651-7E22BD228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576D74-433C-4FF8-979A-2CA2B979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0BEE-2205-4D4B-95FE-6310104246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877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9B471-7A3B-4FD4-8238-1A6477FD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A0359E-55E2-4151-B958-9E33B8794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8F792E-885E-4AB4-B59A-41D17C87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B19E-3A01-471D-B28F-8DDE9658160C}" type="datetimeFigureOut">
              <a:rPr lang="pl-PL" smtClean="0"/>
              <a:t>05.04.2022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9D8066-BF73-461B-A4ED-A8A8204E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EA5089F-1A89-4557-8343-5AF5D167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0BEE-2205-4D4B-95FE-6310104246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16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F61642-376A-4BB6-99D8-D1B23714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C4C58D-F4BA-42C7-9456-883036BFC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C971436-40AA-4185-BA3C-24F7AACBB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E02F88C-5F5A-440D-8597-AE0EB848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B19E-3A01-471D-B28F-8DDE9658160C}" type="datetimeFigureOut">
              <a:rPr lang="pl-PL" smtClean="0"/>
              <a:t>05.04.2022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56373B3-A2AC-482C-8B7B-8F33FBF7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95B8DB-6B5A-4421-B438-134162BE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0BEE-2205-4D4B-95FE-6310104246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60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B2490A-2BC2-4C84-B457-6242BA50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E2349A-80C1-4762-B00C-D6547661F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FF31C9-C860-42B3-8885-860DC59F4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86FD768-2904-43F9-A540-D3BDA4D53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649777E-6677-4C89-BA66-B6D35C82E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73EC44A-67CA-4665-92B5-3A27CB02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B19E-3A01-471D-B28F-8DDE9658160C}" type="datetimeFigureOut">
              <a:rPr lang="pl-PL" smtClean="0"/>
              <a:t>05.04.2022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18A7291-7ADD-4F8D-8F02-30506F1A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548602E-2B54-475B-AB17-95CD0CA8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0BEE-2205-4D4B-95FE-6310104246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9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037076-4BCB-4690-AE62-19BD8F61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9098089-725A-4A0F-8556-9D99C91B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B19E-3A01-471D-B28F-8DDE9658160C}" type="datetimeFigureOut">
              <a:rPr lang="pl-PL" smtClean="0"/>
              <a:t>05.04.2022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7DE17E8-AF85-4741-8F27-6851067A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B27B0B0-388B-49A3-891F-81C5EA6E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0BEE-2205-4D4B-95FE-6310104246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50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516BC62-07C7-4F55-A449-3DFF8B92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B19E-3A01-471D-B28F-8DDE9658160C}" type="datetimeFigureOut">
              <a:rPr lang="pl-PL" smtClean="0"/>
              <a:t>05.04.2022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3632136-4D7D-4C25-9DEA-F533FDB5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94E8BB-0880-4516-B9FC-7006E0A2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0BEE-2205-4D4B-95FE-6310104246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55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D131A2-584E-4A6F-BCE8-8C6FE875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67CE95-A2FE-4C03-B8EF-98E7BC5A4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A4B96B-2CCF-4FBC-8C59-20A4EFE7F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314C55-A366-4DE8-9404-9C3937661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B19E-3A01-471D-B28F-8DDE9658160C}" type="datetimeFigureOut">
              <a:rPr lang="pl-PL" smtClean="0"/>
              <a:t>05.04.2022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B120CC1-2DC1-4C7D-9F10-70C85E5B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4E184FF-C60B-4ABA-B8F6-127C6098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0BEE-2205-4D4B-95FE-6310104246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33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F294D2-41F9-41D1-8337-36EBD9AA4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F6A53E1-87EA-42BF-87C2-0D32C2A7D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FFC35CD-EB39-4089-93C8-2A4973421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0192B5F-1CCB-4382-8DDE-95677E2F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B19E-3A01-471D-B28F-8DDE9658160C}" type="datetimeFigureOut">
              <a:rPr lang="pl-PL" smtClean="0"/>
              <a:t>05.04.2022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3A0A09-4756-47A5-83A0-F13A8C16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FF4ECA-2278-47F3-927A-6E5D1158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0BEE-2205-4D4B-95FE-6310104246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09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428160F-4BAD-4225-B542-02CBB0F46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0E52DF-2E92-47BB-991F-B1CE43CB3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00631F-0EF5-457E-81CD-342DD0F70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B19E-3A01-471D-B28F-8DDE9658160C}" type="datetimeFigureOut">
              <a:rPr lang="pl-PL" smtClean="0"/>
              <a:t>05.04.2022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5CD2E2-31AB-446D-87D7-D0ABC0A7C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749282-D7E6-4147-8B79-140E1A7DF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0BEE-2205-4D4B-95FE-6310104246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04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A3E842-9435-4407-BEEE-99B104135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pl-PL" dirty="0"/>
              <a:t>Drzewa klasyfikacyjne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4BCC712-D974-4C3C-9D43-2C5786027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pl-PL" dirty="0"/>
              <a:t>Agata Rogowska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465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1608AEF5-F5EF-4732-9B72-62E959B1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Definicja grafu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ymbol zastępczy zawartości 6">
                <a:extLst>
                  <a:ext uri="{FF2B5EF4-FFF2-40B4-BE49-F238E27FC236}">
                    <a16:creationId xmlns:a16="http://schemas.microsoft.com/office/drawing/2014/main" id="{B542864B-50C3-4EAB-A432-55196F3F8A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57400"/>
                <a:ext cx="10515600" cy="38717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sz="2400"/>
                  <a:t>Grafem nazywamy parę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pl-PL" sz="2400" b="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l-PL" sz="24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pl-PL" sz="24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400" b="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pl-PL" sz="2400"/>
                  <a:t>, gdzie</a:t>
                </a:r>
              </a:p>
              <a:p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l-PL" sz="2400"/>
                  <a:t> jest zbiorem, którego elementy nazywamy wierzchołkami lub węzłami,</a:t>
                </a:r>
              </a:p>
              <a:p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l-PL" sz="2400"/>
                  <a:t> jest relacją na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l-PL" sz="2400"/>
                  <a:t>.</a:t>
                </a:r>
              </a:p>
              <a:p>
                <a:pPr marL="0" indent="0">
                  <a:buNone/>
                </a:pPr>
                <a:endParaRPr lang="pl-PL" sz="2400"/>
              </a:p>
              <a:p>
                <a:pPr marL="0" indent="0">
                  <a:buNone/>
                </a:pPr>
                <a:r>
                  <a:rPr lang="pl-PL" sz="2400"/>
                  <a:t>Parę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l-PL" sz="2400" b="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l-PL" sz="24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pl-PL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l-PL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l-PL" sz="2400"/>
                  <a:t> nazywamy krawędzią z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l-PL" sz="2400"/>
                  <a:t> do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sz="2400"/>
                  <a:t>.</a:t>
                </a:r>
              </a:p>
              <a:p>
                <a:pPr marL="0" indent="0">
                  <a:buNone/>
                </a:pPr>
                <a:endParaRPr lang="pl-PL" sz="2400"/>
              </a:p>
            </p:txBody>
          </p:sp>
        </mc:Choice>
        <mc:Fallback xmlns="">
          <p:sp>
            <p:nvSpPr>
              <p:cNvPr id="7" name="Symbol zastępczy zawartości 6">
                <a:extLst>
                  <a:ext uri="{FF2B5EF4-FFF2-40B4-BE49-F238E27FC236}">
                    <a16:creationId xmlns:a16="http://schemas.microsoft.com/office/drawing/2014/main" id="{B542864B-50C3-4EAB-A432-55196F3F8A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57400"/>
                <a:ext cx="10515600" cy="3871762"/>
              </a:xfrm>
              <a:blipFill>
                <a:blip r:embed="rId2"/>
                <a:stretch>
                  <a:fillRect l="-928" t="-220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37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7CDA50-D49A-4E8A-85C3-D3AC9BC47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pl-PL" sz="3600"/>
              <a:t>Graf nieskierowany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35F5358-D421-4568-A3BE-C59E14966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55260" y="1648870"/>
                <a:ext cx="4702848" cy="3560260"/>
              </a:xfrm>
            </p:spPr>
            <p:txBody>
              <a:bodyPr anchor="ctr">
                <a:normAutofit/>
              </a:bodyPr>
              <a:lstStyle/>
              <a:p>
                <a:r>
                  <a:rPr lang="pl-PL" sz="2400" dirty="0"/>
                  <a:t>Gdy relacja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l-PL" sz="2400" dirty="0"/>
                  <a:t> jest symetryczna.</a:t>
                </a:r>
              </a:p>
              <a:p>
                <a:r>
                  <a:rPr lang="pl-PL" sz="2400" dirty="0"/>
                  <a:t>Graf, który nie spełnia powyższej własności nazywamy grafem skierowanym.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35F5358-D421-4568-A3BE-C59E14966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5260" y="1648870"/>
                <a:ext cx="4702848" cy="3560260"/>
              </a:xfrm>
              <a:blipFill>
                <a:blip r:embed="rId2"/>
                <a:stretch>
                  <a:fillRect l="-168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93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FB1E50-A5C9-487E-98DC-6096307A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6000">
                <a:solidFill>
                  <a:schemeClr val="accent5"/>
                </a:solidFill>
              </a:rPr>
              <a:t>Graf spójny</a:t>
            </a:r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D3FD30D4-170F-F316-2FAD-905DD0B1E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44263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418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0B5ADE-8A41-41BB-B773-94CFE627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Ścieżka i cykl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E414D0E-D0C8-4E24-9D9D-A73B06968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</p:spPr>
            <p:txBody>
              <a:bodyPr anchor="ctr">
                <a:normAutofit/>
              </a:bodyPr>
              <a:lstStyle/>
              <a:p>
                <a:r>
                  <a:rPr lang="pl-PL" sz="2400" dirty="0"/>
                  <a:t>Ścieżka z wierzchołka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l-PL" sz="2400" dirty="0"/>
                  <a:t> do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sz="2400" dirty="0"/>
                  <a:t>, to ciąg krawędzi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l-PL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sz="2400" b="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l-PL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l-PL" sz="2400" b="0" i="1">
                        <a:latin typeface="Cambria Math" panose="02040503050406030204" pitchFamily="18" charset="0"/>
                      </a:rPr>
                      <m:t>, …,</m:t>
                    </m:r>
                    <m:d>
                      <m:dPr>
                        <m:ctrlPr>
                          <a:rPr lang="pl-PL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l-PL" sz="24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l-PL" sz="2400" b="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l-PL" sz="24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l-PL" sz="2400" dirty="0"/>
                  <a:t>, takich, że </a:t>
                </a:r>
              </a:p>
              <a:p>
                <a:endParaRPr lang="pl-PL" sz="2400" dirty="0"/>
              </a:p>
              <a:p>
                <a:endParaRPr lang="pl-PL" sz="2400" dirty="0"/>
              </a:p>
              <a:p>
                <a:r>
                  <a:rPr lang="pl-PL" sz="2400" dirty="0"/>
                  <a:t>Cyklem nazywamy niepustą ścieżkę z wierzchołka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l-PL" sz="2400" dirty="0"/>
                  <a:t> do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l-PL" sz="2400" dirty="0"/>
                  <a:t>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E414D0E-D0C8-4E24-9D9D-A73B06968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  <a:blipFill>
                <a:blip r:embed="rId2"/>
                <a:stretch>
                  <a:fillRect l="-816" r="-6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Obraz 14">
            <a:extLst>
              <a:ext uri="{FF2B5EF4-FFF2-40B4-BE49-F238E27FC236}">
                <a16:creationId xmlns:a16="http://schemas.microsoft.com/office/drawing/2014/main" id="{C001515F-9872-4EC8-8CA3-5C361CD27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615" y="3815266"/>
            <a:ext cx="6237011" cy="5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04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80D9EB-4E46-487A-9C5B-EAE05C61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Graf acykliczny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B83C375-3A5F-612C-77E4-5B78B87CB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940818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590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3B2CB4-8171-4485-B176-027C47B6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22902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Drzewo</a:t>
            </a:r>
            <a:endParaRPr lang="en-US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1C8330-3A11-494E-B680-E7CD16FCF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3577167"/>
            <a:ext cx="7186084" cy="137076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600" dirty="0" err="1"/>
              <a:t>Nieskierowany</a:t>
            </a:r>
            <a:r>
              <a:rPr lang="en-US" sz="3600" dirty="0"/>
              <a:t> </a:t>
            </a:r>
            <a:r>
              <a:rPr lang="en-US" sz="3600" dirty="0" err="1"/>
              <a:t>graf</a:t>
            </a:r>
            <a:r>
              <a:rPr lang="en-US" sz="3600" dirty="0"/>
              <a:t> </a:t>
            </a:r>
            <a:endParaRPr lang="pl-PL" sz="3600" dirty="0"/>
          </a:p>
          <a:p>
            <a:pPr marL="0" indent="0">
              <a:buNone/>
            </a:pPr>
            <a:r>
              <a:rPr lang="en-US" sz="3600" dirty="0" err="1"/>
              <a:t>spójny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acykliczny</a:t>
            </a:r>
            <a:endParaRPr lang="en-US" sz="3600" dirty="0"/>
          </a:p>
        </p:txBody>
      </p:sp>
      <p:pic>
        <p:nvPicPr>
          <p:cNvPr id="14" name="Picture 13" descr="Roślina i korzenie">
            <a:extLst>
              <a:ext uri="{FF2B5EF4-FFF2-40B4-BE49-F238E27FC236}">
                <a16:creationId xmlns:a16="http://schemas.microsoft.com/office/drawing/2014/main" id="{112A436B-9E45-981F-C5C4-E9DD3D497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8" r="12862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5325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584586-64C3-4335-8BCE-6C04B6FD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Nazewnictwo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1BAD6D4-7B12-4B47-B44D-44AE136F70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pl-PL" dirty="0"/>
                  <a:t>Niech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będzie grafem.</a:t>
                </a:r>
              </a:p>
              <a:p>
                <a:r>
                  <a:rPr lang="pl-PL" dirty="0"/>
                  <a:t>Weźmy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l-PL" dirty="0"/>
                  <a:t>. Mówimy, że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l-PL" dirty="0"/>
                  <a:t> jest </a:t>
                </a:r>
                <a:r>
                  <a:rPr lang="pl-PL" b="1" dirty="0"/>
                  <a:t>rodzicem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dirty="0"/>
                  <a:t>, oraz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dirty="0"/>
                  <a:t> jest </a:t>
                </a:r>
                <a:r>
                  <a:rPr lang="pl-PL" b="1" dirty="0"/>
                  <a:t>dzieckiem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l-PL" dirty="0"/>
                  <a:t>.</a:t>
                </a:r>
              </a:p>
              <a:p>
                <a:r>
                  <a:rPr lang="pl-PL" b="1" dirty="0"/>
                  <a:t>Korzeń</a:t>
                </a:r>
                <a:r>
                  <a:rPr lang="pl-PL" dirty="0"/>
                  <a:t> to węzeł, który nie ma rodzica.</a:t>
                </a:r>
              </a:p>
              <a:p>
                <a:r>
                  <a:rPr lang="pl-PL" b="1" dirty="0"/>
                  <a:t>Liść</a:t>
                </a:r>
                <a:r>
                  <a:rPr lang="pl-PL" dirty="0"/>
                  <a:t> to węzeł, który nie ma dziecka.</a:t>
                </a:r>
              </a:p>
              <a:p>
                <a:r>
                  <a:rPr lang="pl-PL" dirty="0"/>
                  <a:t>Weźmy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l-PL" dirty="0"/>
                  <a:t>. Jeżeli istnieje ścieżka z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l-PL" dirty="0"/>
                  <a:t> do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dirty="0"/>
                  <a:t>, to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l-PL" dirty="0"/>
                  <a:t> nazywamy </a:t>
                </a:r>
                <a:r>
                  <a:rPr lang="pl-PL" b="1" dirty="0"/>
                  <a:t>przodkiem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dirty="0"/>
                  <a:t>, a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dirty="0"/>
                  <a:t> </a:t>
                </a:r>
                <a:r>
                  <a:rPr lang="pl-PL" b="1" dirty="0"/>
                  <a:t>potomkiem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l-PL" dirty="0"/>
                  <a:t>.</a:t>
                </a:r>
              </a:p>
              <a:p>
                <a:r>
                  <a:rPr lang="pl-PL" b="1" dirty="0"/>
                  <a:t>Gałąź</a:t>
                </a:r>
                <a:r>
                  <a:rPr lang="pl-PL" dirty="0"/>
                  <a:t> to każda maksymalna ścieżka w drzewie. Każda gałąź zaczyna się w korzeniu i kończy w liściu.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1BAD6D4-7B12-4B47-B44D-44AE136F70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  <a:blipFill>
                <a:blip r:embed="rId2"/>
                <a:stretch>
                  <a:fillRect l="-1855" r="-194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74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F677794-8615-4A7F-B459-1AB036BD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Drzewo skierowane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FEEFDC17-90C5-46EA-AEC2-F14A4BE63A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pl-PL" sz="2400"/>
                  <a:t>Graf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pl-PL" sz="2400" b="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pl-PL" sz="2400" b="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sz="2400" b="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sz="2400" b="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pl-PL" sz="24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400"/>
                  <a:t> nazywamy drzewem skierowanym, gdy spełnione są warunki</a:t>
                </a:r>
              </a:p>
              <a:p>
                <a:r>
                  <a:rPr lang="pl-PL" sz="2400"/>
                  <a:t>W zbiorze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l-PL" sz="2400"/>
                  <a:t> istnieje dokładnie jeden korzeń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l-PL" sz="2400"/>
                  <a:t>.</a:t>
                </a:r>
              </a:p>
              <a:p>
                <a:r>
                  <a:rPr lang="pl-PL" sz="2400"/>
                  <a:t>Dla każdego węzła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pl-PL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l-PL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l-PL" sz="2400"/>
                  <a:t> istnieje dokładnie jedna ścieżka z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l-PL" sz="2400"/>
                  <a:t> do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l-PL" sz="2400"/>
                  <a:t>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FEEFDC17-90C5-46EA-AEC2-F14A4BE63A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  <a:blipFill>
                <a:blip r:embed="rId2"/>
                <a:stretch>
                  <a:fillRect l="-942" r="-8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608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4E15B6-74ED-400C-88E8-D9D65DBB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097339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Drzewo decyzyjne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71F731-5F6A-42DC-9815-45373A38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159" y="4843002"/>
            <a:ext cx="5760850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Graf skierowany, spójny i acykliczny, czyli drzewo skierowane.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91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EAD6A5B-BD28-4821-B3CA-44BA3628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Procedurę rekurencyjnego podziału najlepiej prezentują drzewa skierowane.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32A6BD7-DE82-4F27-980F-2C7208F20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735" y="1575364"/>
            <a:ext cx="5934456" cy="37072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9952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2AF7BC7-44A0-4630-BE5F-F66F7D6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pl-PL" sz="6600" dirty="0"/>
              <a:t>Klasyfikacja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99B12A0E-BF1F-4A0E-9597-0B7762DAA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Wzorcowa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/>
              <a:t>Bezwzorcowa</a:t>
            </a:r>
            <a:endParaRPr lang="pl-PL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193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7D694E1-D42D-4EEE-8829-10B872E1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5600">
                <a:solidFill>
                  <a:schemeClr val="accent5"/>
                </a:solidFill>
              </a:rPr>
              <a:t>Proces budowy drzewa decyzyjnego</a:t>
            </a:r>
          </a:p>
        </p:txBody>
      </p:sp>
      <p:graphicFrame>
        <p:nvGraphicFramePr>
          <p:cNvPr id="7" name="Symbol zastępczy zawartości 4">
            <a:extLst>
              <a:ext uri="{FF2B5EF4-FFF2-40B4-BE49-F238E27FC236}">
                <a16:creationId xmlns:a16="http://schemas.microsoft.com/office/drawing/2014/main" id="{3129BC80-9603-A25C-3696-50A37DE0A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91688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008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FF1B411-5B7B-4573-AD3E-32B0FB08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l-PL" sz="5400"/>
              <a:t>Algorytm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EFC92A4B-D560-418D-A92A-5492E8340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3660" y="2599509"/>
                <a:ext cx="10143668" cy="3435531"/>
              </a:xfrm>
            </p:spPr>
            <p:txBody>
              <a:bodyPr anchor="ctr"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pl-PL" sz="2200"/>
                  <a:t>Dany jest zbiór obiektów </a:t>
                </a:r>
                <a14:m>
                  <m:oMath xmlns:m="http://schemas.openxmlformats.org/officeDocument/2006/math">
                    <m:r>
                      <a:rPr lang="pl-PL" sz="2200" b="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pl-PL" sz="2200"/>
                  <a:t>. Sprawdzamy, czy elementy zbioru </a:t>
                </a:r>
                <a14:m>
                  <m:oMath xmlns:m="http://schemas.openxmlformats.org/officeDocument/2006/math">
                    <m:r>
                      <a:rPr lang="pl-PL" sz="2200" b="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pl-PL" sz="2200"/>
                  <a:t> należą do te samej klasy. Jeżeli tak, to dokonaliśmy klasyfikacji obiektów ze zbioru. Jeżeli nie, to przechodzimy do kroku 2.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pl-PL" sz="2200"/>
                  <a:t>Rozpatrujemy wszystkie możliwe podziały zbioru na podzbiory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200" b="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pl-PL" sz="2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pl-PL" sz="2200"/>
                  <a:t> w celu osiągnięcia jednorodności.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pl-PL" sz="2200"/>
                  <a:t>Dokonujemy oceny jakości każdego z podziałów, zgodnie z przyjętym kryterium, i wybieramy najlepszy podział.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pl-PL" sz="2200"/>
                  <a:t>Zbiór </a:t>
                </a:r>
                <a14:m>
                  <m:oMath xmlns:m="http://schemas.openxmlformats.org/officeDocument/2006/math">
                    <m:r>
                      <a:rPr lang="pl-PL" sz="2200" b="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pl-PL" sz="2200"/>
                  <a:t> dzielimy zgodnie z wybranym, najlepszym podziałem.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pl-PL" sz="2200"/>
                  <a:t>Dla każdego podzbioru rekurencyjnie powtarzamy kroki 1-4.</a:t>
                </a: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EFC92A4B-D560-418D-A92A-5492E8340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660" y="2599509"/>
                <a:ext cx="10143668" cy="3435531"/>
              </a:xfrm>
              <a:blipFill>
                <a:blip r:embed="rId2"/>
                <a:stretch>
                  <a:fillRect l="-781" t="-532" r="-661" b="-195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66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13D7624-55E7-466B-886D-D92B8CE2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pl-PL" sz="4800">
                <a:solidFill>
                  <a:schemeClr val="bg1"/>
                </a:solidFill>
              </a:rPr>
              <a:t>Uwagi</a:t>
            </a:r>
          </a:p>
        </p:txBody>
      </p:sp>
      <p:graphicFrame>
        <p:nvGraphicFramePr>
          <p:cNvPr id="9" name="Symbol zastępczy zawartości 6">
            <a:extLst>
              <a:ext uri="{FF2B5EF4-FFF2-40B4-BE49-F238E27FC236}">
                <a16:creationId xmlns:a16="http://schemas.microsoft.com/office/drawing/2014/main" id="{B7624C34-345A-2F5E-D76E-F0D748B59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405203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6434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6788170A-4F8E-4066-AC05-A737BD86F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Miary jakości podziału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Symbol zastępczy zawartości 4">
            <a:extLst>
              <a:ext uri="{FF2B5EF4-FFF2-40B4-BE49-F238E27FC236}">
                <a16:creationId xmlns:a16="http://schemas.microsoft.com/office/drawing/2014/main" id="{43EC113F-C512-8E9D-D134-ECC30A25DF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14615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165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ED300E1-0AAA-46C3-A149-C692DA56E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pPr algn="l"/>
            <a:r>
              <a:rPr lang="pl-PL" sz="6600">
                <a:solidFill>
                  <a:srgbClr val="FFFFFF"/>
                </a:solidFill>
              </a:rPr>
              <a:t>Zajmiemy się tylko miarami zróżnicowania.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F3E87EB7-392A-430D-8339-9344A4007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499" y="4810308"/>
            <a:ext cx="9003022" cy="1076551"/>
          </a:xfrm>
        </p:spPr>
        <p:txBody>
          <a:bodyPr>
            <a:normAutofit/>
          </a:bodyPr>
          <a:lstStyle/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089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8355B9-B822-450B-A689-89A0B404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l-PL" sz="5400"/>
              <a:t>Rozkład klas w podzbiorze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103AA-7536-490B-973F-73CA63A7E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2F5741F-656D-4262-8E55-043038AA2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037" y="4269759"/>
            <a:ext cx="3705925" cy="1130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F595C87D-033F-4E76-ADC6-E69DD5B928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/>
                  <a:t>Załóżmy, że mamy </a:t>
                </a:r>
                <a14:m>
                  <m:oMath xmlns:m="http://schemas.openxmlformats.org/officeDocument/2006/math">
                    <m:r>
                      <a:rPr lang="pl-PL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l-PL"/>
                  <a:t> obserwacji w węźle. Każdemu obiektowi odpowiada jedno z </a:t>
                </a:r>
                <a14:m>
                  <m:oMath xmlns:m="http://schemas.openxmlformats.org/officeDocument/2006/math">
                    <m:r>
                      <a:rPr lang="pl-PL" b="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l-PL"/>
                  <a:t> klas. Natomiast liczebność </a:t>
                </a:r>
                <a14:m>
                  <m:oMath xmlns:m="http://schemas.openxmlformats.org/officeDocument/2006/math">
                    <m:r>
                      <a:rPr lang="pl-PL" b="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/>
                  <a:t>-tej klasy oznaczamy przez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pl-PL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l-PL"/>
                  <a:t>.</a:t>
                </a:r>
              </a:p>
              <a:p>
                <a:pPr marL="0" indent="0">
                  <a:buNone/>
                </a:pPr>
                <a:r>
                  <a:rPr lang="pl-PL"/>
                  <a:t>Dla każdego zbioru obiektów możemy określić wektor prawdopodobieństwa przynależności do klas 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F595C87D-033F-4E76-ADC6-E69DD5B928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74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BC6B58A-F2CB-4928-A92C-C153DF1E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Przypisanie klasy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CFD75C1-C23A-49D1-AC18-C159572FDC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pl-PL" sz="2400"/>
                  <a:t>Obserwacjom w węźle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l-PL" sz="2400"/>
                  <a:t> przypisujemy klasę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CFD75C1-C23A-49D1-AC18-C159572FDC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  <a:blipFill>
                <a:blip r:embed="rId2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Obraz 12">
            <a:extLst>
              <a:ext uri="{FF2B5EF4-FFF2-40B4-BE49-F238E27FC236}">
                <a16:creationId xmlns:a16="http://schemas.microsoft.com/office/drawing/2014/main" id="{2580EB3F-F35B-4B11-9579-C3DF7221A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60" y="4732025"/>
            <a:ext cx="2887579" cy="11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91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D18C96-553E-46D0-9CA4-96B42722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Definicja funkcji zróżnicowania</a:t>
            </a:r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4602FD94-77CE-4989-B34A-AFEDD9966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43" b="-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829B18-98BD-DC85-1C65-3ADFDC3A9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787869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F2216B-113C-4576-B384-CCDB3265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Przykładowe miary zróżnicowania w węźle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92B162-78BE-4207-B4CB-4FB76AB0A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Funkcja entropii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Wskaźnik zróżnicowania </a:t>
            </a:r>
            <a:r>
              <a:rPr lang="pl-PL" dirty="0" err="1"/>
              <a:t>Giniego</a:t>
            </a:r>
            <a:r>
              <a:rPr lang="pl-PL" dirty="0"/>
              <a:t> (indeks </a:t>
            </a:r>
            <a:r>
              <a:rPr lang="pl-PL" dirty="0" err="1"/>
              <a:t>Giniego</a:t>
            </a:r>
            <a:r>
              <a:rPr lang="pl-PL" dirty="0"/>
              <a:t>)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Ułamek błędnych klasyfikacji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BF08DB8-0C70-407F-B9B3-CC709BD85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412" y="1690688"/>
            <a:ext cx="3158461" cy="101341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DA68ED-E3CE-43B0-805C-3762029BD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645" y="4029661"/>
            <a:ext cx="4456228" cy="101341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224D09F-A8B5-4E40-8C60-CBFF30DC8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241" y="5476929"/>
            <a:ext cx="5604631" cy="101594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0BB6A8E-6AE7-40A3-9D23-51EE7C9BB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625" y="1781175"/>
            <a:ext cx="30384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95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9B12DA4-65EB-44DE-967B-6E3EC221D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pl-PL" sz="4500"/>
              <a:t>Jak mierzyć łączną różnorodność klas w dzieciach danego węzła i jak porównywać różnorodność w węźle rodzicu, a różnorodnością w węzłach dzieciach?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57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65F64CC0-3C01-480B-BD90-ADDDD40DD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pl-PL" sz="6600" dirty="0"/>
              <a:t>Metody klasyfikacji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21480560-1033-4A00-8A3E-499A091A4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Metody numeryczne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Metody symboliczne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51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B5C96A0-3D39-45D2-B732-4271EBD7B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09" y="2036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pl-PL" sz="4100" dirty="0">
                <a:solidFill>
                  <a:schemeClr val="bg1"/>
                </a:solidFill>
              </a:rPr>
              <a:t>Łączna miara zróżnicowania w węzłach dzieciach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9FC10D0-7950-4642-AA7E-05B0302A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321" y="4805363"/>
            <a:ext cx="4483368" cy="65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AEE8728-25CC-4D76-BECC-1C5A8E9E5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0719" y="641615"/>
                <a:ext cx="7289799" cy="5533496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pl-PL" dirty="0"/>
                  <a:t>Załóżmy, że cecha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l-PL" dirty="0"/>
                  <a:t> dzieli zbiór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pl-PL" dirty="0"/>
                  <a:t> na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l-PL" dirty="0"/>
                  <a:t> podzbiorów. Każdy z podzbiorów zawiera odpowiednio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pl-PL" dirty="0"/>
                  <a:t> obiektów. Zróżnicowanie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-tego podzbioru oznaczamy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.</a:t>
                </a:r>
              </a:p>
              <a:p>
                <a:pPr marL="0" indent="0">
                  <a:buNone/>
                </a:pPr>
                <a:r>
                  <a:rPr lang="pl-PL" dirty="0"/>
                  <a:t>Wtedy łączna miara różnorodności klas w dzieciach węzła 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AEE8728-25CC-4D76-BECC-1C5A8E9E5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0719" y="641615"/>
                <a:ext cx="7289799" cy="5533496"/>
              </a:xfrm>
              <a:blipFill>
                <a:blip r:embed="rId3"/>
                <a:stretch>
                  <a:fillRect l="-1672" r="-50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14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210E622-4580-4A9E-8A17-A7502438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09" y="2057400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</a:rPr>
              <a:t>Jakość podziału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E25EB-1691-43AE-9AC5-EC12F6E9D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699" y="1992992"/>
            <a:ext cx="3229838" cy="578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0A4AB51-DEAA-4561-BD48-2A65D0FCA3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0719" y="3124199"/>
                <a:ext cx="7289799" cy="3050911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pl-PL" dirty="0"/>
                  <a:t>Funkcję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pl-PL" dirty="0"/>
                  <a:t> nazywamy przyrostem informacji.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0A4AB51-DEAA-4561-BD48-2A65D0FCA3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0719" y="3124199"/>
                <a:ext cx="7289799" cy="3050911"/>
              </a:xfrm>
              <a:blipFill>
                <a:blip r:embed="rId3"/>
                <a:stretch>
                  <a:fillRect l="-16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349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751090-E7BF-4CF4-83F4-C62C7762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529" y="2085788"/>
            <a:ext cx="6884895" cy="14966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Różnice w miarach zróżnicowania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0B505B-E7F9-41AF-A3B2-15E5ED573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3948056"/>
            <a:ext cx="6096000" cy="830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Ułamek błędnych klasyfikacji jest mniej czuły na zmianę rozkładów klas.</a:t>
            </a:r>
          </a:p>
        </p:txBody>
      </p:sp>
    </p:spTree>
    <p:extLst>
      <p:ext uri="{BB962C8B-B14F-4D97-AF65-F5344CB8AC3E}">
        <p14:creationId xmlns:p14="http://schemas.microsoft.com/office/powerpoint/2010/main" val="1848974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2F3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49D3BE2-6A65-4EF7-82BB-49E0CF03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>
                <a:solidFill>
                  <a:srgbClr val="2F3252"/>
                </a:solidFill>
              </a:rPr>
              <a:t>Reguła podziału na dwa zbiory</a:t>
            </a:r>
          </a:p>
        </p:txBody>
      </p:sp>
      <p:pic>
        <p:nvPicPr>
          <p:cNvPr id="11" name="Symbol zastępczy zawartości 4">
            <a:extLst>
              <a:ext uri="{FF2B5EF4-FFF2-40B4-BE49-F238E27FC236}">
                <a16:creationId xmlns:a16="http://schemas.microsoft.com/office/drawing/2014/main" id="{A8F6A523-A7E2-474B-9323-9902F4D7F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622" y="1247002"/>
            <a:ext cx="9207676" cy="2439945"/>
          </a:xfrm>
        </p:spPr>
      </p:pic>
    </p:spTree>
    <p:extLst>
      <p:ext uri="{BB962C8B-B14F-4D97-AF65-F5344CB8AC3E}">
        <p14:creationId xmlns:p14="http://schemas.microsoft.com/office/powerpoint/2010/main" val="1240526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23C1F3E-E0C6-4652-94E1-82C033E3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097339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Szukamy algorytmy, który wskaże cechę, która maksymalizuje przyrost informacji.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2959715-E199-4BA3-B49F-3B932EAC9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6159" y="4843002"/>
            <a:ext cx="5760850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Skupimy się na drzewach binarnych, tzn. podziale zbioru na dwa podbiory. Dodatkowa względem pojedynczej cechy, a nie kombinacji liniowej cech.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58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ymbol zastępczy zawartości 7">
                <a:extLst>
                  <a:ext uri="{FF2B5EF4-FFF2-40B4-BE49-F238E27FC236}">
                    <a16:creationId xmlns:a16="http://schemas.microsoft.com/office/drawing/2014/main" id="{F9E65EFC-F150-476A-93CD-1EEA2FD5C5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62025"/>
                <a:ext cx="10515600" cy="49671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sz="1900" dirty="0"/>
                  <a:t>Załóżmy, że cecha X przyjmuje x wartości i dopuszczamy wszystkie możliwe podzbiory. Wtedy mamy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19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19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l-PL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9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l-PL" sz="19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l-PL" sz="1900" b="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pl-PL" sz="1900" dirty="0"/>
              </a:p>
              <a:p>
                <a:pPr marL="0" indent="0">
                  <a:buNone/>
                </a:pPr>
                <a:r>
                  <a:rPr lang="pl-PL" sz="1900" dirty="0"/>
                  <a:t>możliwych podziałów.</a:t>
                </a:r>
              </a:p>
              <a:p>
                <a:pPr marL="0" indent="0">
                  <a:buNone/>
                </a:pPr>
                <a:endParaRPr lang="pl-PL" sz="1900" dirty="0"/>
              </a:p>
              <a:p>
                <a:pPr marL="0" indent="0">
                  <a:buNone/>
                </a:pPr>
                <a:r>
                  <a:rPr lang="pl-PL" sz="1900" dirty="0"/>
                  <a:t>Taki algorytm może okazać się bardzo kosztowny obliczeniowo. </a:t>
                </a:r>
              </a:p>
              <a:p>
                <a:pPr marL="0" indent="0">
                  <a:buNone/>
                </a:pPr>
                <a:endParaRPr lang="pl-PL" sz="1900" dirty="0"/>
              </a:p>
              <a:p>
                <a:pPr marL="0" indent="0">
                  <a:buNone/>
                </a:pPr>
                <a:r>
                  <a:rPr lang="pl-PL" sz="1900" dirty="0"/>
                  <a:t>Dlatego w przypadku w przypadku wartości, które możemy uporządkować ograniczamy podziału do podziałów monotonicznych.</a:t>
                </a:r>
              </a:p>
              <a:p>
                <a:pPr marL="0" indent="0">
                  <a:buNone/>
                </a:pPr>
                <a:endParaRPr lang="pl-PL" sz="1900" dirty="0"/>
              </a:p>
              <a:p>
                <a:pPr marL="0" indent="0">
                  <a:buNone/>
                </a:pPr>
                <a:r>
                  <a:rPr lang="pl-PL" sz="1900" dirty="0"/>
                  <a:t>Wtedy liczba podziałów, które musimy sprawdzić zmniejsza się do x-1.</a:t>
                </a:r>
              </a:p>
              <a:p>
                <a:pPr marL="0" indent="0">
                  <a:buNone/>
                </a:pPr>
                <a:endParaRPr lang="pl-PL" sz="1900" dirty="0"/>
              </a:p>
              <a:p>
                <a:pPr marL="0" indent="0">
                  <a:buNone/>
                </a:pPr>
                <a:endParaRPr lang="pl-PL" sz="1900" dirty="0"/>
              </a:p>
            </p:txBody>
          </p:sp>
        </mc:Choice>
        <mc:Fallback xmlns="">
          <p:sp>
            <p:nvSpPr>
              <p:cNvPr id="8" name="Symbol zastępczy zawartości 7">
                <a:extLst>
                  <a:ext uri="{FF2B5EF4-FFF2-40B4-BE49-F238E27FC236}">
                    <a16:creationId xmlns:a16="http://schemas.microsoft.com/office/drawing/2014/main" id="{F9E65EFC-F150-476A-93CD-1EEA2FD5C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62025"/>
                <a:ext cx="10515600" cy="4967137"/>
              </a:xfrm>
              <a:blipFill>
                <a:blip r:embed="rId2"/>
                <a:stretch>
                  <a:fillRect l="-580" t="-12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525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3E1DE9-71BF-4274-ADF7-189180B8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W przypadku wartości, których nie możemy uporządkować, a liczba klas równa jest 2, korzystamy z ii) z poniższego twierdzenia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B84BBB8-D6F6-4F7C-A1BD-B1262FE7C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7" r="10033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65931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92D1EA1-B574-42C4-A3ED-B327091F8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4000"/>
              <a:t>Tablica kontyngencji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13822A-6C68-4405-BC4B-BBDE19A28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/>
              <a:t>Wartości miar jakości podziału wyliczmy budując dla każdej cechy tablicę kontyngencji.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5E22EB9-BD6A-4EA1-AD2B-019B07FC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809" y="2104285"/>
            <a:ext cx="5891542" cy="2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71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7672EA-7EB2-4DC6-AE95-0EDBD342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Przycinanie drzewa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777D4E-A186-462F-86C2-02831AD6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>
                <a:effectLst/>
              </a:rPr>
              <a:t>Budowa optymalnego drzewa klasyfikacyjnego odbywa się w kilku krokach. Drzewo rozbudowujemy </a:t>
            </a:r>
            <a:r>
              <a:rPr lang="pl-PL" b="1">
                <a:effectLst/>
              </a:rPr>
              <a:t>tak długo jak to możliwe</a:t>
            </a:r>
            <a:r>
              <a:rPr lang="pl-PL">
                <a:effectLst/>
              </a:rPr>
              <a:t>, albo do </a:t>
            </a:r>
            <a:r>
              <a:rPr lang="pl-PL" b="1">
                <a:effectLst/>
              </a:rPr>
              <a:t>spełnienia reguły zatrzymania</a:t>
            </a:r>
            <a:r>
              <a:rPr lang="pl-PL">
                <a:effectLst/>
              </a:rPr>
              <a:t>. Następnie </a:t>
            </a:r>
            <a:r>
              <a:rPr lang="pl-PL" b="1">
                <a:effectLst/>
              </a:rPr>
              <a:t>sprawdzamy zdolność klasyfikacyjną</a:t>
            </a:r>
            <a:r>
              <a:rPr lang="pl-PL">
                <a:effectLst/>
              </a:rPr>
              <a:t> tego drzewa na zbiorze testowym lub próbie walidacyjnej. Później systematycznie przeprowadzamy procedurę `przycinania' drzewa i wybieramy takie `przycięte' drzewo, które </a:t>
            </a:r>
            <a:r>
              <a:rPr lang="pl-PL" b="1">
                <a:effectLst/>
              </a:rPr>
              <a:t>maksymalizuje zdolność klasyfikacyjną</a:t>
            </a:r>
            <a:r>
              <a:rPr lang="pl-PL">
                <a:effectLst/>
              </a:rPr>
              <a:t> na zbiorze testowym lub próbie walidacyjnej.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242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F3D5644-BBEA-460F-8DE9-2B2356875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Reguły stopu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DC80E34-74DC-4A1E-8D23-F44209EC7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67" y="2561982"/>
            <a:ext cx="5455917" cy="372730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3E473C06-B3E3-439B-81E4-9F2276230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835470"/>
            <a:ext cx="5455917" cy="318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A877D34-4A02-4DF6-AE74-E41ADCD6C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620796"/>
            <a:ext cx="10601325" cy="2166723"/>
          </a:xfrm>
        </p:spPr>
        <p:txBody>
          <a:bodyPr>
            <a:normAutofit/>
          </a:bodyPr>
          <a:lstStyle/>
          <a:p>
            <a:r>
              <a:rPr lang="pl-PL" sz="6600" dirty="0"/>
              <a:t>SYMBOLICZNA KLASYFIKACJA WZORCOWA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8974A24B-7FF9-4060-A151-8F087D6C4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r>
              <a:rPr lang="pl-PL" sz="1900" dirty="0"/>
              <a:t>Etapy: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900" dirty="0"/>
              <a:t>rozpoznanie – znalezienie reguł decyzyjnych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900" dirty="0"/>
              <a:t>klasyfikacja – przydzielenie obiektów do klas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131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86E038A-CFA8-42B7-B108-21AD8B12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4700">
                <a:solidFill>
                  <a:schemeClr val="bg1"/>
                </a:solidFill>
              </a:rPr>
              <a:t>Porządkowanie właściwe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FF7E9B5-E5B9-6524-5047-BB0A1B899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27238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6520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393A85-0E0A-4AC8-B9FB-D11C44FE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pl-PL" sz="5400"/>
              <a:t>Redukcja błędu klasyfikacji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F9D5F8F-0C7E-46FB-8A4B-88CB25883C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1120" y="499833"/>
                <a:ext cx="5100320" cy="5581226"/>
              </a:xfrm>
            </p:spPr>
            <p:txBody>
              <a:bodyPr anchor="ctr">
                <a:normAutofit/>
              </a:bodyPr>
              <a:lstStyle/>
              <a:p>
                <a:r>
                  <a:rPr lang="pl-PL" sz="2200"/>
                  <a:t>Błąd klasyfikacji, to stosunek błędnie sklasyfikowanych obiektów do liczby wszystkich obiektów.</a:t>
                </a:r>
              </a:p>
              <a:p>
                <a:r>
                  <a:rPr lang="pl-PL" sz="2200"/>
                  <a:t>Zaczynamy od zbudowania drzewa pełnego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sz="2200"/>
                  <a:t>. Dokonujemy klasyfikacji elementów zbioru testowego używając drzewa pełnego. Stopniowo, zaczynając od liści drzewa, redukujemy kolejne węzły wewnętrzne i wyznaczamy dla nich błędy klasyfikacji. Jeżeli otrzymane drzewo ma minimalny błąd z otrzymanych poddrzew, a także mniejszy lub równy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sz="2200"/>
                  <a:t>, to staje się drzewem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sz="2200"/>
                  <a:t>. Procedurę powtarzamy tak długo, aż będziemy potrafili znaleźć poddrzewo z mniejszym lub równym błędem klasyfikacji.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F9D5F8F-0C7E-46FB-8A4B-88CB25883C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1120" y="499833"/>
                <a:ext cx="5100320" cy="5581226"/>
              </a:xfrm>
              <a:blipFill>
                <a:blip r:embed="rId2"/>
                <a:stretch>
                  <a:fillRect l="-1314" r="-2389" b="-10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585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5109EAD-F719-4710-A7A6-7CA5E5F1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Kryterium kosztu – złożoności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1D4C99F-68DF-4005-AA40-7836B29BB4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pl-PL" sz="2400"/>
                  <a:t>Metoda przycinania polegająca na minimalizacji funkcji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l-PL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pl-PL" sz="2400" b="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l-PL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l-PL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pl-PL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pl-PL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l-PL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l-PL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pl-PL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pl-PL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l-PL" sz="2400"/>
              </a:p>
              <a:p>
                <a:pPr marL="0" indent="0">
                  <a:buNone/>
                </a:pPr>
                <a:r>
                  <a:rPr lang="pl-PL" sz="2400"/>
                  <a:t>gdzie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pl-PL" sz="2400"/>
                  <a:t> to koszt klasyfikacji,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pl-PL" sz="2400"/>
                  <a:t> - złożoność drzewa,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l-PL" sz="2400"/>
                  <a:t> – współczynnik kosztu, a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pl-PL" sz="2400"/>
                  <a:t> to współczynnik złożoności.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1D4C99F-68DF-4005-AA40-7836B29BB4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  <a:blipFill>
                <a:blip r:embed="rId2"/>
                <a:stretch>
                  <a:fillRect l="-942" r="-6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470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1D37E4-3371-4C2D-AE35-2DA3590B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 sz="4100">
                <a:solidFill>
                  <a:srgbClr val="FFFFFF"/>
                </a:solidFill>
              </a:rPr>
              <a:t>Metoda pesymistyczna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25E38CC7-1C1E-4D27-90A4-CEA835B7F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pl-PL" dirty="0"/>
                  <a:t>Używa bardziej realistycznej miary, niż ułamek błędnych klasyfikacji, która wykorzystuje aproksymację rozkładu dwumianowego rozkładem normalnym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25E38CC7-1C1E-4D27-90A4-CEA835B7F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  <a:blipFill>
                <a:blip r:embed="rId2"/>
                <a:stretch>
                  <a:fillRect l="-1855" r="-17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157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0064EB-698E-4C80-8B59-4C9CFBCE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286934"/>
            <a:ext cx="9618132" cy="790147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l-PL" sz="3200">
                <a:solidFill>
                  <a:schemeClr val="bg1"/>
                </a:solidFill>
              </a:rPr>
              <a:t>Przycinanie oparte na błędach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B15A90-3242-4612-936C-FA1F0EAB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2365002"/>
            <a:ext cx="9618132" cy="1536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/>
              <a:t>Modyfikacji metody pesymistycznej – wykorzystujemy asymptotyczny przedział ufności dla proporcji i przy użyciu jego górnej granicy szacujemy poziom błędu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F51148-AAA3-451C-ADB4-098C3E6D3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026" y="4433564"/>
            <a:ext cx="6096002" cy="89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30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D9103B5-35EB-4C84-A484-B62D5C986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4" r="1" b="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5F8409-0B9E-4656-8D65-4E6DF4DF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Przykład</a:t>
            </a:r>
          </a:p>
        </p:txBody>
      </p:sp>
    </p:spTree>
    <p:extLst>
      <p:ext uri="{BB962C8B-B14F-4D97-AF65-F5344CB8AC3E}">
        <p14:creationId xmlns:p14="http://schemas.microsoft.com/office/powerpoint/2010/main" val="41181548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99746A6-43E2-41F1-825F-0F54C47A0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pl-PL" sz="8000">
                <a:solidFill>
                  <a:srgbClr val="FFFFFF"/>
                </a:solidFill>
              </a:rPr>
              <a:t>Dziękuję za uwagę!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F437D2AF-14DF-40C0-B3CD-D85AB8E1E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68800"/>
            <a:ext cx="10515600" cy="1390650"/>
          </a:xfrm>
        </p:spPr>
        <p:txBody>
          <a:bodyPr>
            <a:normAutofit/>
          </a:bodyPr>
          <a:lstStyle/>
          <a:p>
            <a:r>
              <a:rPr lang="pl-PL" sz="3200"/>
              <a:t>Agata Rogowska</a:t>
            </a:r>
          </a:p>
        </p:txBody>
      </p:sp>
    </p:spTree>
    <p:extLst>
      <p:ext uri="{BB962C8B-B14F-4D97-AF65-F5344CB8AC3E}">
        <p14:creationId xmlns:p14="http://schemas.microsoft.com/office/powerpoint/2010/main" val="38345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5383CBC-2F76-4C1F-8A52-CD3357215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150" y="1286934"/>
            <a:ext cx="9331702" cy="4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7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950E72B-F957-49D9-ACB8-1E57B37B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Reguła decyzyjna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0B2BC9E-1AE8-49BC-B845-54F37E54C1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57400"/>
                <a:ext cx="10515600" cy="38717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l-PL" sz="2400" b="0" i="1">
                          <a:latin typeface="Cambria Math" panose="02040503050406030204" pitchFamily="18" charset="0"/>
                        </a:rPr>
                        <m:t> ∷&gt;</m:t>
                      </m:r>
                      <m:r>
                        <a:rPr lang="pl-PL" sz="2400" b="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l-PL" sz="2400" b="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l-PL" sz="2400"/>
              </a:p>
              <a:p>
                <a:pPr marL="0" indent="0">
                  <a:buNone/>
                </a:pPr>
                <a:r>
                  <a:rPr lang="pl-PL" sz="2400"/>
                  <a:t>gdzie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l-PL" sz="2400"/>
                  <a:t>, to opis klasy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pl-PL" sz="2400"/>
                  <a:t>, a </a:t>
                </a:r>
                <a14:m>
                  <m:oMath xmlns:m="http://schemas.openxmlformats.org/officeDocument/2006/math">
                    <m:r>
                      <a:rPr lang="pl-PL" sz="2400" b="0" i="1">
                        <a:latin typeface="Cambria Math" panose="02040503050406030204" pitchFamily="18" charset="0"/>
                      </a:rPr>
                      <m:t>∷&gt;</m:t>
                    </m:r>
                  </m:oMath>
                </a14:m>
                <a:r>
                  <a:rPr lang="pl-PL" sz="2400"/>
                  <a:t> to symbol przynależności do klasy.</a:t>
                </a:r>
              </a:p>
              <a:p>
                <a:pPr marL="0" indent="0">
                  <a:buNone/>
                </a:pPr>
                <a:endParaRPr lang="pl-PL" sz="2400"/>
              </a:p>
              <a:p>
                <a:pPr marL="0" indent="0">
                  <a:buNone/>
                </a:pPr>
                <a:r>
                  <a:rPr lang="pl-PL" sz="2400"/>
                  <a:t>Jedną z metod konstruowania reguł decyzyjnych jest metoda rekurencyjnego podziału – dzielenie zbioru na coraz bardzije jednorodne podzbiory.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0B2BC9E-1AE8-49BC-B845-54F37E54C1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57400"/>
                <a:ext cx="10515600" cy="3871762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11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ADC2C7F-4214-4697-8AC1-94411DFC3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pl-PL" dirty="0"/>
              <a:t>Rozwój metody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141B6E58-04F2-4896-AEEB-32F29C521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endParaRPr lang="pl-P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69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7461730-04E3-455B-8EEE-1C6ABD240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417" y="643467"/>
            <a:ext cx="6235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0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4DC05D-D273-4C6A-8FB0-BE1C9C5D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pl-PL" dirty="0"/>
              <a:t>Grafy</a:t>
            </a:r>
            <a:endParaRPr lang="pl-P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9E6498-C794-4B60-B14B-CF0DF4163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rmAutofit/>
          </a:bodyPr>
          <a:lstStyle/>
          <a:p>
            <a:r>
              <a:rPr lang="pl-PL" sz="2400"/>
              <a:t>Skierowane i nieskierowane</a:t>
            </a:r>
          </a:p>
          <a:p>
            <a:r>
              <a:rPr lang="pl-PL" sz="2400"/>
              <a:t>Spójne i niespójne</a:t>
            </a:r>
          </a:p>
          <a:p>
            <a:r>
              <a:rPr lang="pl-PL" sz="2400"/>
              <a:t>Cykliczne i acykliczne</a:t>
            </a:r>
          </a:p>
        </p:txBody>
      </p:sp>
    </p:spTree>
    <p:extLst>
      <p:ext uri="{BB962C8B-B14F-4D97-AF65-F5344CB8AC3E}">
        <p14:creationId xmlns:p14="http://schemas.microsoft.com/office/powerpoint/2010/main" val="27030032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Łupek</Template>
  <TotalTime>193</TotalTime>
  <Words>1123</Words>
  <Application>Microsoft Office PowerPoint</Application>
  <PresentationFormat>Panoramiczny</PresentationFormat>
  <Paragraphs>138</Paragraphs>
  <Slides>46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Motyw pakietu Office</vt:lpstr>
      <vt:lpstr>Drzewa klasyfikacyjne</vt:lpstr>
      <vt:lpstr>Klasyfikacja</vt:lpstr>
      <vt:lpstr>Metody klasyfikacji</vt:lpstr>
      <vt:lpstr>SYMBOLICZNA KLASYFIKACJA WZORCOWA</vt:lpstr>
      <vt:lpstr>Prezentacja programu PowerPoint</vt:lpstr>
      <vt:lpstr>Reguła decyzyjna</vt:lpstr>
      <vt:lpstr>Rozwój metody</vt:lpstr>
      <vt:lpstr>Prezentacja programu PowerPoint</vt:lpstr>
      <vt:lpstr>Grafy</vt:lpstr>
      <vt:lpstr>Definicja grafu</vt:lpstr>
      <vt:lpstr>Graf nieskierowany</vt:lpstr>
      <vt:lpstr>Graf spójny</vt:lpstr>
      <vt:lpstr>Ścieżka i cykl</vt:lpstr>
      <vt:lpstr>Graf acykliczny</vt:lpstr>
      <vt:lpstr>Drzewo</vt:lpstr>
      <vt:lpstr>Nazewnictwo</vt:lpstr>
      <vt:lpstr>Drzewo skierowane</vt:lpstr>
      <vt:lpstr>Drzewo decyzyjne</vt:lpstr>
      <vt:lpstr>Procedurę rekurencyjnego podziału najlepiej prezentują drzewa skierowane.</vt:lpstr>
      <vt:lpstr>Proces budowy drzewa decyzyjnego</vt:lpstr>
      <vt:lpstr>Algorytm</vt:lpstr>
      <vt:lpstr>Uwagi</vt:lpstr>
      <vt:lpstr>Miary jakości podziału</vt:lpstr>
      <vt:lpstr>Zajmiemy się tylko miarami zróżnicowania.</vt:lpstr>
      <vt:lpstr>Rozkład klas w podzbiorze</vt:lpstr>
      <vt:lpstr>Przypisanie klasy</vt:lpstr>
      <vt:lpstr>Definicja funkcji zróżnicowania</vt:lpstr>
      <vt:lpstr>Przykładowe miary zróżnicowania w węźle</vt:lpstr>
      <vt:lpstr>Jak mierzyć łączną różnorodność klas w dzieciach danego węzła i jak porównywać różnorodność w węźle rodzicu, a różnorodnością w węzłach dzieciach?</vt:lpstr>
      <vt:lpstr>Łączna miara zróżnicowania w węzłach dzieciach</vt:lpstr>
      <vt:lpstr>Jakość podziału</vt:lpstr>
      <vt:lpstr>Różnice w miarach zróżnicowania</vt:lpstr>
      <vt:lpstr>Reguła podziału na dwa zbiory</vt:lpstr>
      <vt:lpstr>Szukamy algorytmy, który wskaże cechę, która maksymalizuje przyrost informacji.</vt:lpstr>
      <vt:lpstr>Prezentacja programu PowerPoint</vt:lpstr>
      <vt:lpstr>W przypadku wartości, których nie możemy uporządkować, a liczba klas równa jest 2, korzystamy z ii) z poniższego twierdzenia</vt:lpstr>
      <vt:lpstr>Tablica kontyngencji</vt:lpstr>
      <vt:lpstr>Przycinanie drzewa</vt:lpstr>
      <vt:lpstr>Reguły stopu</vt:lpstr>
      <vt:lpstr>Porządkowanie właściwe</vt:lpstr>
      <vt:lpstr>Redukcja błędu klasyfikacji</vt:lpstr>
      <vt:lpstr>Kryterium kosztu – złożoności</vt:lpstr>
      <vt:lpstr>Metoda pesymistyczna</vt:lpstr>
      <vt:lpstr>Przycinanie oparte na błędach</vt:lpstr>
      <vt:lpstr>Przykład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Drzewa klasyfikacyjne</dc:title>
  <dc:creator>Agata Rogowska</dc:creator>
  <cp:lastModifiedBy>Agata Rogowska</cp:lastModifiedBy>
  <cp:revision>4</cp:revision>
  <dcterms:created xsi:type="dcterms:W3CDTF">2022-04-05T14:49:58Z</dcterms:created>
  <dcterms:modified xsi:type="dcterms:W3CDTF">2022-04-05T18:04:27Z</dcterms:modified>
</cp:coreProperties>
</file>