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56" r:id="rId2"/>
    <p:sldId id="257" r:id="rId3"/>
    <p:sldId id="258" r:id="rId4"/>
    <p:sldId id="259" r:id="rId5"/>
    <p:sldId id="269" r:id="rId6"/>
    <p:sldId id="262" r:id="rId7"/>
    <p:sldId id="263" r:id="rId8"/>
    <p:sldId id="270" r:id="rId9"/>
    <p:sldId id="264" r:id="rId10"/>
    <p:sldId id="271" r:id="rId11"/>
    <p:sldId id="266" r:id="rId12"/>
    <p:sldId id="267" r:id="rId13"/>
    <p:sldId id="268" r:id="rId14"/>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A20CA93-A067-A8E6-7FD2-3473FC2952DD}" v="1618" dt="2022-06-25T20:41:27.2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84"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6/25/2022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405185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6/25/2022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606764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6/25/2022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87898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6/25/2022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111347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6/25/2022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035521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764DE79-268F-4C1A-8933-263129D2AF90}" type="datetimeFigureOut">
              <a:rPr lang="en-US" dirty="0"/>
              <a:t>6/25/2022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516962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C764DE79-268F-4C1A-8933-263129D2AF90}" type="datetimeFigureOut">
              <a:rPr lang="en-US" dirty="0"/>
              <a:t>6/25/2022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953996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6/25/2022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528857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6/25/2022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0004774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6/25/2022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397125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6/25/2022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14040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6/25/2022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2821079076"/>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D5189306-04D9-4982-9EBE-938B344A11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25">
            <a:extLst>
              <a:ext uri="{FF2B5EF4-FFF2-40B4-BE49-F238E27FC236}">
                <a16:creationId xmlns:a16="http://schemas.microsoft.com/office/drawing/2014/main" id="{102C4642-2AB4-49A1-89D9-3E5C01E99D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872577" y="1372793"/>
            <a:ext cx="6135300" cy="5537781"/>
          </a:xfrm>
          <a:custGeom>
            <a:avLst/>
            <a:gdLst>
              <a:gd name="connsiteX0" fmla="*/ 0 w 6135300"/>
              <a:gd name="connsiteY0" fmla="*/ 0 h 5537781"/>
              <a:gd name="connsiteX1" fmla="*/ 6135300 w 6135300"/>
              <a:gd name="connsiteY1" fmla="*/ 0 h 5537781"/>
              <a:gd name="connsiteX2" fmla="*/ 6135300 w 6135300"/>
              <a:gd name="connsiteY2" fmla="*/ 3548931 h 5537781"/>
              <a:gd name="connsiteX3" fmla="*/ 4146451 w 6135300"/>
              <a:gd name="connsiteY3" fmla="*/ 5537781 h 5537781"/>
              <a:gd name="connsiteX4" fmla="*/ 0 w 6135300"/>
              <a:gd name="connsiteY4" fmla="*/ 1391331 h 55377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35300" h="5537781">
                <a:moveTo>
                  <a:pt x="0" y="0"/>
                </a:moveTo>
                <a:lnTo>
                  <a:pt x="6135300" y="0"/>
                </a:lnTo>
                <a:lnTo>
                  <a:pt x="6135300" y="3548931"/>
                </a:lnTo>
                <a:lnTo>
                  <a:pt x="4146451" y="5537781"/>
                </a:lnTo>
                <a:lnTo>
                  <a:pt x="0" y="1391331"/>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Freeform: Shape 27">
            <a:extLst>
              <a:ext uri="{FF2B5EF4-FFF2-40B4-BE49-F238E27FC236}">
                <a16:creationId xmlns:a16="http://schemas.microsoft.com/office/drawing/2014/main" id="{82EAAEF9-78E9-4B67-93B4-CD09F75703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069931" y="-1536286"/>
            <a:ext cx="6135300" cy="6135298"/>
          </a:xfrm>
          <a:custGeom>
            <a:avLst/>
            <a:gdLst>
              <a:gd name="connsiteX0" fmla="*/ 0 w 6135300"/>
              <a:gd name="connsiteY0" fmla="*/ 3971712 h 6135298"/>
              <a:gd name="connsiteX1" fmla="*/ 3971712 w 6135300"/>
              <a:gd name="connsiteY1" fmla="*/ 0 h 6135298"/>
              <a:gd name="connsiteX2" fmla="*/ 6135300 w 6135300"/>
              <a:gd name="connsiteY2" fmla="*/ 0 h 6135298"/>
              <a:gd name="connsiteX3" fmla="*/ 6135300 w 6135300"/>
              <a:gd name="connsiteY3" fmla="*/ 6135298 h 6135298"/>
              <a:gd name="connsiteX4" fmla="*/ 0 w 6135300"/>
              <a:gd name="connsiteY4" fmla="*/ 6135298 h 6135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35300" h="6135298">
                <a:moveTo>
                  <a:pt x="0" y="3971712"/>
                </a:moveTo>
                <a:lnTo>
                  <a:pt x="3971712" y="0"/>
                </a:lnTo>
                <a:lnTo>
                  <a:pt x="6135300" y="0"/>
                </a:lnTo>
                <a:lnTo>
                  <a:pt x="6135300" y="6135298"/>
                </a:lnTo>
                <a:lnTo>
                  <a:pt x="0" y="6135298"/>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Shape 29">
            <a:extLst>
              <a:ext uri="{FF2B5EF4-FFF2-40B4-BE49-F238E27FC236}">
                <a16:creationId xmlns:a16="http://schemas.microsoft.com/office/drawing/2014/main" id="{2CE23D09-8BA3-4FEE-892D-ACE847DC08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050242" y="292975"/>
            <a:ext cx="5056735" cy="9206602"/>
          </a:xfrm>
          <a:custGeom>
            <a:avLst/>
            <a:gdLst>
              <a:gd name="connsiteX0" fmla="*/ 0 w 5053652"/>
              <a:gd name="connsiteY0" fmla="*/ 209273 h 9200989"/>
              <a:gd name="connsiteX1" fmla="*/ 209274 w 5053652"/>
              <a:gd name="connsiteY1" fmla="*/ 0 h 9200989"/>
              <a:gd name="connsiteX2" fmla="*/ 5053652 w 5053652"/>
              <a:gd name="connsiteY2" fmla="*/ 4844379 h 9200989"/>
              <a:gd name="connsiteX3" fmla="*/ 697042 w 5053652"/>
              <a:gd name="connsiteY3" fmla="*/ 9200989 h 9200989"/>
              <a:gd name="connsiteX4" fmla="*/ 0 w 5053652"/>
              <a:gd name="connsiteY4" fmla="*/ 9200989 h 9200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53652" h="9200989">
                <a:moveTo>
                  <a:pt x="0" y="209273"/>
                </a:moveTo>
                <a:lnTo>
                  <a:pt x="209274" y="0"/>
                </a:lnTo>
                <a:lnTo>
                  <a:pt x="5053652" y="4844379"/>
                </a:lnTo>
                <a:lnTo>
                  <a:pt x="697042" y="9200989"/>
                </a:lnTo>
                <a:lnTo>
                  <a:pt x="0" y="9200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Rectangle 31">
            <a:extLst>
              <a:ext uri="{FF2B5EF4-FFF2-40B4-BE49-F238E27FC236}">
                <a16:creationId xmlns:a16="http://schemas.microsoft.com/office/drawing/2014/main" id="{5707F116-8EC0-4822-9067-186AC8C96E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38684" y="1316432"/>
            <a:ext cx="4225136" cy="422513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4" name="Freeform: Shape 33">
            <a:extLst>
              <a:ext uri="{FF2B5EF4-FFF2-40B4-BE49-F238E27FC236}">
                <a16:creationId xmlns:a16="http://schemas.microsoft.com/office/drawing/2014/main" id="{6BFBE7AA-40DE-4FE5-B385-5CA874501B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563919" y="753376"/>
            <a:ext cx="5353835" cy="5353835"/>
          </a:xfrm>
          <a:custGeom>
            <a:avLst/>
            <a:gdLst>
              <a:gd name="connsiteX0" fmla="*/ 690506 w 5353835"/>
              <a:gd name="connsiteY0" fmla="*/ 5273742 h 5353835"/>
              <a:gd name="connsiteX1" fmla="*/ 4927602 w 5353835"/>
              <a:gd name="connsiteY1" fmla="*/ 5273742 h 5353835"/>
              <a:gd name="connsiteX2" fmla="*/ 4847509 w 5353835"/>
              <a:gd name="connsiteY2" fmla="*/ 5353835 h 5353835"/>
              <a:gd name="connsiteX3" fmla="*/ 770599 w 5353835"/>
              <a:gd name="connsiteY3" fmla="*/ 5353835 h 5353835"/>
              <a:gd name="connsiteX4" fmla="*/ 422575 w 5353835"/>
              <a:gd name="connsiteY4" fmla="*/ 80093 h 5353835"/>
              <a:gd name="connsiteX5" fmla="*/ 502668 w 5353835"/>
              <a:gd name="connsiteY5" fmla="*/ 0 h 5353835"/>
              <a:gd name="connsiteX6" fmla="*/ 5353835 w 5353835"/>
              <a:gd name="connsiteY6" fmla="*/ 0 h 5353835"/>
              <a:gd name="connsiteX7" fmla="*/ 5353835 w 5353835"/>
              <a:gd name="connsiteY7" fmla="*/ 4847509 h 5353835"/>
              <a:gd name="connsiteX8" fmla="*/ 5273742 w 5353835"/>
              <a:gd name="connsiteY8" fmla="*/ 4927602 h 5353835"/>
              <a:gd name="connsiteX9" fmla="*/ 5273742 w 5353835"/>
              <a:gd name="connsiteY9" fmla="*/ 80093 h 5353835"/>
              <a:gd name="connsiteX10" fmla="*/ 0 w 5353835"/>
              <a:gd name="connsiteY10" fmla="*/ 502667 h 5353835"/>
              <a:gd name="connsiteX11" fmla="*/ 80093 w 5353835"/>
              <a:gd name="connsiteY11" fmla="*/ 422574 h 5353835"/>
              <a:gd name="connsiteX12" fmla="*/ 80093 w 5353835"/>
              <a:gd name="connsiteY12" fmla="*/ 4663329 h 5353835"/>
              <a:gd name="connsiteX13" fmla="*/ 0 w 5353835"/>
              <a:gd name="connsiteY13" fmla="*/ 4583236 h 5353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353835" h="5353835">
                <a:moveTo>
                  <a:pt x="690506" y="5273742"/>
                </a:moveTo>
                <a:lnTo>
                  <a:pt x="4927602" y="5273742"/>
                </a:lnTo>
                <a:lnTo>
                  <a:pt x="4847509" y="5353835"/>
                </a:lnTo>
                <a:lnTo>
                  <a:pt x="770599" y="5353835"/>
                </a:lnTo>
                <a:close/>
                <a:moveTo>
                  <a:pt x="422575" y="80093"/>
                </a:moveTo>
                <a:lnTo>
                  <a:pt x="502668" y="0"/>
                </a:lnTo>
                <a:lnTo>
                  <a:pt x="5353835" y="0"/>
                </a:lnTo>
                <a:lnTo>
                  <a:pt x="5353835" y="4847509"/>
                </a:lnTo>
                <a:lnTo>
                  <a:pt x="5273742" y="4927602"/>
                </a:lnTo>
                <a:lnTo>
                  <a:pt x="5273742" y="80093"/>
                </a:lnTo>
                <a:close/>
                <a:moveTo>
                  <a:pt x="0" y="502667"/>
                </a:moveTo>
                <a:lnTo>
                  <a:pt x="80093" y="422574"/>
                </a:lnTo>
                <a:lnTo>
                  <a:pt x="80093" y="4663329"/>
                </a:lnTo>
                <a:lnTo>
                  <a:pt x="0" y="4583236"/>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2" name="Tytuł 1"/>
          <p:cNvSpPr>
            <a:spLocks noGrp="1"/>
          </p:cNvSpPr>
          <p:nvPr>
            <p:ph type="ctrTitle"/>
          </p:nvPr>
        </p:nvSpPr>
        <p:spPr>
          <a:xfrm>
            <a:off x="1116701" y="2452526"/>
            <a:ext cx="4248318" cy="1952947"/>
          </a:xfrm>
          <a:noFill/>
        </p:spPr>
        <p:txBody>
          <a:bodyPr anchor="ctr">
            <a:normAutofit/>
          </a:bodyPr>
          <a:lstStyle/>
          <a:p>
            <a:r>
              <a:rPr lang="pl-PL" sz="3600" dirty="0">
                <a:solidFill>
                  <a:srgbClr val="080808"/>
                </a:solidFill>
                <a:cs typeface="Calibri Light"/>
              </a:rPr>
              <a:t>Analiza skupień</a:t>
            </a:r>
          </a:p>
        </p:txBody>
      </p:sp>
      <p:sp>
        <p:nvSpPr>
          <p:cNvPr id="3" name="Podtytuł 2"/>
          <p:cNvSpPr>
            <a:spLocks noGrp="1"/>
          </p:cNvSpPr>
          <p:nvPr>
            <p:ph type="subTitle" idx="1"/>
          </p:nvPr>
        </p:nvSpPr>
        <p:spPr>
          <a:xfrm>
            <a:off x="1991745" y="4557900"/>
            <a:ext cx="2442690" cy="915772"/>
          </a:xfrm>
          <a:noFill/>
        </p:spPr>
        <p:txBody>
          <a:bodyPr>
            <a:normAutofit/>
          </a:bodyPr>
          <a:lstStyle/>
          <a:p>
            <a:endParaRPr lang="pl-PL" sz="2000">
              <a:solidFill>
                <a:srgbClr val="080808"/>
              </a:solidFill>
            </a:endParaRPr>
          </a:p>
        </p:txBody>
      </p:sp>
      <p:sp>
        <p:nvSpPr>
          <p:cNvPr id="36" name="Isosceles Triangle 35">
            <a:extLst>
              <a:ext uri="{FF2B5EF4-FFF2-40B4-BE49-F238E27FC236}">
                <a16:creationId xmlns:a16="http://schemas.microsoft.com/office/drawing/2014/main" id="{41ACE746-85D5-45EE-8944-61B542B392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7026569" y="0"/>
            <a:ext cx="3216074" cy="1608038"/>
          </a:xfrm>
          <a:prstGeom prst="triangle">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Isosceles Triangle 37">
            <a:extLst>
              <a:ext uri="{FF2B5EF4-FFF2-40B4-BE49-F238E27FC236}">
                <a16:creationId xmlns:a16="http://schemas.microsoft.com/office/drawing/2014/main" id="{00BB3E03-CC38-4FA6-9A99-701C62D05A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6059" y="4738109"/>
            <a:ext cx="4239780" cy="2119891"/>
          </a:xfrm>
          <a:prstGeom prst="triangle">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50317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a16="http://schemas.microsoft.com/office/drawing/2014/main" id="{CAD7DBF8-8B8D-39C9-22C9-B04F50AFFB44}"/>
              </a:ext>
            </a:extLst>
          </p:cNvPr>
          <p:cNvSpPr>
            <a:spLocks noGrp="1"/>
          </p:cNvSpPr>
          <p:nvPr>
            <p:ph type="title"/>
          </p:nvPr>
        </p:nvSpPr>
        <p:spPr>
          <a:xfrm>
            <a:off x="643467" y="321734"/>
            <a:ext cx="10905066" cy="1135737"/>
          </a:xfrm>
        </p:spPr>
        <p:txBody>
          <a:bodyPr>
            <a:normAutofit/>
          </a:bodyPr>
          <a:lstStyle/>
          <a:p>
            <a:r>
              <a:rPr lang="pl-PL" sz="3600">
                <a:cs typeface="Calibri Light"/>
              </a:rPr>
              <a:t>Algorytm K-means</a:t>
            </a:r>
            <a:endParaRPr lang="pl-PL" sz="3600"/>
          </a:p>
        </p:txBody>
      </p:sp>
      <p:sp>
        <p:nvSpPr>
          <p:cNvPr id="3" name="Symbol zastępczy zawartości 2">
            <a:extLst>
              <a:ext uri="{FF2B5EF4-FFF2-40B4-BE49-F238E27FC236}">
                <a16:creationId xmlns:a16="http://schemas.microsoft.com/office/drawing/2014/main" id="{F05AB0E1-F752-0855-F9FD-906E6D5F3F43}"/>
              </a:ext>
            </a:extLst>
          </p:cNvPr>
          <p:cNvSpPr>
            <a:spLocks noGrp="1"/>
          </p:cNvSpPr>
          <p:nvPr>
            <p:ph idx="1"/>
          </p:nvPr>
        </p:nvSpPr>
        <p:spPr>
          <a:xfrm>
            <a:off x="643469" y="1782981"/>
            <a:ext cx="4008384" cy="4393982"/>
          </a:xfrm>
        </p:spPr>
        <p:txBody>
          <a:bodyPr vert="horz" lIns="91440" tIns="45720" rIns="91440" bIns="45720" rtlCol="0" anchor="t">
            <a:normAutofit lnSpcReduction="10000"/>
          </a:bodyPr>
          <a:lstStyle/>
          <a:p>
            <a:r>
              <a:rPr lang="pl-PL" sz="2000">
                <a:ea typeface="+mn-lt"/>
                <a:cs typeface="+mn-lt"/>
              </a:rPr>
              <a:t>Każdy z kroków 1 i 2 zmniejsza wartość kryterium, tak że zapewniona jest konwergencja. Jednak wynik może reprezentować nieoptymalne lokalne minimum. Algorytm Hartigana i Wonga (1979) idzie dalej, i zapewnia, że nie ma jednego przełącznika obserwacji z jednej grupy do innej grupy, która zmniejszy cel.</a:t>
            </a:r>
            <a:endParaRPr lang="pl-PL">
              <a:ea typeface="+mn-lt"/>
              <a:cs typeface="+mn-lt"/>
            </a:endParaRPr>
          </a:p>
          <a:p>
            <a:r>
              <a:rPr lang="pl-PL" sz="2000" dirty="0">
                <a:ea typeface="+mn-lt"/>
                <a:cs typeface="+mn-lt"/>
              </a:rPr>
              <a:t> </a:t>
            </a:r>
            <a:r>
              <a:rPr lang="pl-PL" sz="2000">
                <a:ea typeface="+mn-lt"/>
                <a:cs typeface="+mn-lt"/>
              </a:rPr>
              <a:t>Ponadto należy uruchomić algorytm z wieloma różnymi losowymi wyborami jako punkty i startowe  wybrać rozwiązanie o najmniejszej wartości funkcji celu.</a:t>
            </a:r>
            <a:endParaRPr lang="pl-PL">
              <a:cs typeface="Calibri" panose="020F0502020204030204"/>
            </a:endParaRPr>
          </a:p>
        </p:txBody>
      </p:sp>
      <p:grpSp>
        <p:nvGrpSpPr>
          <p:cNvPr id="12" name="Group 11">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13" name="Isosceles Triangle 12">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5" name="Obraz 4" descr="Obraz zawierający tekst&#10;&#10;Opis wygenerowany automatycznie">
            <a:extLst>
              <a:ext uri="{FF2B5EF4-FFF2-40B4-BE49-F238E27FC236}">
                <a16:creationId xmlns:a16="http://schemas.microsoft.com/office/drawing/2014/main" id="{3ABD8A24-FC2C-E1CD-1691-AF3463B6B71A}"/>
              </a:ext>
            </a:extLst>
          </p:cNvPr>
          <p:cNvPicPr>
            <a:picLocks noChangeAspect="1"/>
          </p:cNvPicPr>
          <p:nvPr/>
        </p:nvPicPr>
        <p:blipFill>
          <a:blip r:embed="rId2"/>
          <a:stretch>
            <a:fillRect/>
          </a:stretch>
        </p:blipFill>
        <p:spPr>
          <a:xfrm>
            <a:off x="5295320" y="2483266"/>
            <a:ext cx="6253212" cy="2961322"/>
          </a:xfrm>
          <a:prstGeom prst="rect">
            <a:avLst/>
          </a:prstGeom>
        </p:spPr>
      </p:pic>
      <p:grpSp>
        <p:nvGrpSpPr>
          <p:cNvPr id="16" name="Group 15">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17" name="Rectangle 16">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Isosceles Triangle 17">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7071736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a16="http://schemas.microsoft.com/office/drawing/2014/main" id="{E1023C63-AE27-A7DB-80AE-38A3E875A426}"/>
              </a:ext>
            </a:extLst>
          </p:cNvPr>
          <p:cNvSpPr>
            <a:spLocks noGrp="1"/>
          </p:cNvSpPr>
          <p:nvPr>
            <p:ph type="title"/>
          </p:nvPr>
        </p:nvSpPr>
        <p:spPr>
          <a:xfrm>
            <a:off x="7630619" y="1569019"/>
            <a:ext cx="3962061" cy="4516360"/>
          </a:xfrm>
        </p:spPr>
        <p:txBody>
          <a:bodyPr anchor="t">
            <a:normAutofit/>
          </a:bodyPr>
          <a:lstStyle/>
          <a:p>
            <a:r>
              <a:rPr lang="pl-PL" sz="3600">
                <a:cs typeface="Calibri Light"/>
              </a:rPr>
              <a:t>Hierarchiczna analiza klastrów</a:t>
            </a:r>
            <a:endParaRPr lang="pl-PL" sz="3600"/>
          </a:p>
        </p:txBody>
      </p:sp>
      <p:sp>
        <p:nvSpPr>
          <p:cNvPr id="10" name="Rectangle 9">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Rectangle 15">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ymbol zastępczy zawartości 2">
            <a:extLst>
              <a:ext uri="{FF2B5EF4-FFF2-40B4-BE49-F238E27FC236}">
                <a16:creationId xmlns:a16="http://schemas.microsoft.com/office/drawing/2014/main" id="{C8D19698-621B-BA37-083D-C8321E9D01A8}"/>
              </a:ext>
            </a:extLst>
          </p:cNvPr>
          <p:cNvSpPr>
            <a:spLocks noGrp="1"/>
          </p:cNvSpPr>
          <p:nvPr>
            <p:ph idx="1"/>
          </p:nvPr>
        </p:nvSpPr>
        <p:spPr>
          <a:xfrm>
            <a:off x="278461" y="289947"/>
            <a:ext cx="6478513" cy="6421360"/>
          </a:xfrm>
        </p:spPr>
        <p:txBody>
          <a:bodyPr vert="horz" lIns="91440" tIns="45720" rIns="91440" bIns="45720" rtlCol="0" anchor="t">
            <a:normAutofit fontScale="92500" lnSpcReduction="20000"/>
          </a:bodyPr>
          <a:lstStyle/>
          <a:p>
            <a:r>
              <a:rPr lang="pl-PL" sz="2000">
                <a:ea typeface="+mn-lt"/>
                <a:cs typeface="+mn-lt"/>
              </a:rPr>
              <a:t>Wyniki zastosowania algorytmów grupowania K-średnich  zależą od wyboru liczby przeszukiwanych klastrów oraz przypisanej konfiguracji.  Hierarchiczne metody grupowania nie wymagają takich specyfikacji. Zamiast tego wymagają od użytkownika określenia miary  niepodobieństwa między (rozłącznymi) grupami obserwacji, opartej na różnicach między parami obserwacji w dwóch grupach.</a:t>
            </a:r>
          </a:p>
          <a:p>
            <a:r>
              <a:rPr lang="pl-PL" sz="2000">
                <a:ea typeface="+mn-lt"/>
                <a:cs typeface="+mn-lt"/>
              </a:rPr>
              <a:t>Jak sama nazwa wskazuje, tworzą one hierarchiczne reprezentacje, w których klastry na każdym poziomie hierarchii są tworzone przez łączenie klastrów na kolejnym niższym poziomie. Na najniższym poziomie każdy klaster zawiera jedną obserwację. Na najwyższym poziomie istnieje tylko jeden klaster zawierający wszystkie dane.</a:t>
            </a:r>
          </a:p>
          <a:p>
            <a:r>
              <a:rPr lang="pl-PL" sz="2000">
                <a:ea typeface="+mn-lt"/>
                <a:cs typeface="+mn-lt"/>
              </a:rPr>
              <a:t>Strategie hierarchicznego grupowania dzielą się na dwa podstawowe paradygmaty: aglomeracyjny (bottom-up) i dzielący (top-down). Strategie aglomeracyjne zaczynają od dołu i na każdym poziomie rekurencyjnie łącz wybraną parę klastrów w jeden. Daje to zgrupowanie na następnym wyższym poziom z jednym klastrem mniej. Para wybrana do połączenia składa się z dwóch grup o najmniejszym zróżnicowaniu międzygrupowym. </a:t>
            </a:r>
            <a:endParaRPr lang="pl-PL">
              <a:ea typeface="+mn-lt"/>
              <a:cs typeface="+mn-lt"/>
            </a:endParaRPr>
          </a:p>
          <a:p>
            <a:r>
              <a:rPr lang="pl-PL" sz="2000">
                <a:ea typeface="+mn-lt"/>
                <a:cs typeface="+mn-lt"/>
              </a:rPr>
              <a:t>Metody podziału zaczynają się na górze i na każdym poziomie rekurencyjnie dzielą jeden z istniejących klastrów na  ten poziom na dwa nowe klastry. Podział został wybrany do produkcji dwóch nowych grupy o największej rozbieżności międzygrupowej. </a:t>
            </a:r>
            <a:endParaRPr lang="pl-PL">
              <a:ea typeface="+mn-lt"/>
              <a:cs typeface="+mn-lt"/>
            </a:endParaRPr>
          </a:p>
          <a:p>
            <a:r>
              <a:rPr lang="pl-PL" sz="2000">
                <a:ea typeface="+mn-lt"/>
                <a:cs typeface="+mn-lt"/>
              </a:rPr>
              <a:t>Z obydwoma paradygmatami w hierarchii jest N − 1 poziomów.</a:t>
            </a:r>
            <a:endParaRPr lang="pl-PL">
              <a:cs typeface="Calibri" panose="020F0502020204030204"/>
            </a:endParaRPr>
          </a:p>
        </p:txBody>
      </p:sp>
      <p:sp>
        <p:nvSpPr>
          <p:cNvPr id="18" name="Isosceles Triangle 17">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Isosceles Triangle 19">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5885534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Isosceles Triangle 18">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Obraz 4">
            <a:extLst>
              <a:ext uri="{FF2B5EF4-FFF2-40B4-BE49-F238E27FC236}">
                <a16:creationId xmlns:a16="http://schemas.microsoft.com/office/drawing/2014/main" id="{E0EEF836-9F82-5D8B-6EC1-596FC7A4DEFF}"/>
              </a:ext>
            </a:extLst>
          </p:cNvPr>
          <p:cNvPicPr>
            <a:picLocks noGrp="1" noChangeAspect="1"/>
          </p:cNvPicPr>
          <p:nvPr>
            <p:ph idx="1"/>
          </p:nvPr>
        </p:nvPicPr>
        <p:blipFill>
          <a:blip r:embed="rId2"/>
          <a:stretch>
            <a:fillRect/>
          </a:stretch>
        </p:blipFill>
        <p:spPr>
          <a:xfrm>
            <a:off x="3099066" y="643467"/>
            <a:ext cx="5993868" cy="5571065"/>
          </a:xfrm>
          <a:prstGeom prst="rect">
            <a:avLst/>
          </a:prstGeom>
          <a:ln>
            <a:noFill/>
          </a:ln>
        </p:spPr>
      </p:pic>
      <p:sp>
        <p:nvSpPr>
          <p:cNvPr id="21" name="Isosceles Triangle 20">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913523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8294908-8B00-4F58-BBBA-20F71A40A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4364C879-1404-4203-8E9D-CC5DE0A621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84617302-4B0D-4351-A6BB-6F0930D94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DA2C7802-C2E0-4218-8F89-8DD7CCD2C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A6D7111A-21E5-4EE9-8A78-10E5530F01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A3969E80-A77B-49FC-9122-D89AFD5EE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1849CA57-76BD-4CF2-80BA-D7A46A01B7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a16="http://schemas.microsoft.com/office/drawing/2014/main" id="{35E9085E-E730-4768-83D4-6CB7E98971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973272FE-A474-4CAE-8CA2-BCC8B476C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ymbol zastępczy zawartości 2">
            <a:extLst>
              <a:ext uri="{FF2B5EF4-FFF2-40B4-BE49-F238E27FC236}">
                <a16:creationId xmlns:a16="http://schemas.microsoft.com/office/drawing/2014/main" id="{A5E664E3-87A6-0E98-29AC-726283835F86}"/>
              </a:ext>
            </a:extLst>
          </p:cNvPr>
          <p:cNvSpPr>
            <a:spLocks noGrp="1"/>
          </p:cNvSpPr>
          <p:nvPr>
            <p:ph idx="1"/>
          </p:nvPr>
        </p:nvSpPr>
        <p:spPr>
          <a:xfrm>
            <a:off x="4439633" y="4518923"/>
            <a:ext cx="3312734" cy="1141851"/>
          </a:xfrm>
          <a:noFill/>
        </p:spPr>
        <p:txBody>
          <a:bodyPr vert="horz" lIns="91440" tIns="45720" rIns="91440" bIns="45720" rtlCol="0">
            <a:normAutofit/>
          </a:bodyPr>
          <a:lstStyle/>
          <a:p>
            <a:pPr marL="0" indent="0" algn="ctr">
              <a:buNone/>
            </a:pPr>
            <a:r>
              <a:rPr lang="en-US" sz="2000" kern="1200">
                <a:solidFill>
                  <a:srgbClr val="080808"/>
                </a:solidFill>
                <a:latin typeface="+mn-lt"/>
                <a:ea typeface="+mn-ea"/>
                <a:cs typeface="+mn-cs"/>
              </a:rPr>
              <a:t>Zuzanna Różak</a:t>
            </a:r>
          </a:p>
        </p:txBody>
      </p:sp>
      <p:sp>
        <p:nvSpPr>
          <p:cNvPr id="2" name="Tytuł 1">
            <a:extLst>
              <a:ext uri="{FF2B5EF4-FFF2-40B4-BE49-F238E27FC236}">
                <a16:creationId xmlns:a16="http://schemas.microsoft.com/office/drawing/2014/main" id="{95149B52-A15A-1C5B-11C1-8030B3561508}"/>
              </a:ext>
            </a:extLst>
          </p:cNvPr>
          <p:cNvSpPr>
            <a:spLocks noGrp="1"/>
          </p:cNvSpPr>
          <p:nvPr>
            <p:ph type="title"/>
          </p:nvPr>
        </p:nvSpPr>
        <p:spPr>
          <a:xfrm>
            <a:off x="3204642" y="2353641"/>
            <a:ext cx="5782716" cy="2150719"/>
          </a:xfrm>
          <a:noFill/>
        </p:spPr>
        <p:txBody>
          <a:bodyPr vert="horz" lIns="91440" tIns="45720" rIns="91440" bIns="45720" rtlCol="0" anchor="ctr">
            <a:normAutofit/>
          </a:bodyPr>
          <a:lstStyle/>
          <a:p>
            <a:pPr algn="ctr"/>
            <a:r>
              <a:rPr lang="en-US" sz="3600" dirty="0" err="1">
                <a:solidFill>
                  <a:srgbClr val="080808"/>
                </a:solidFill>
              </a:rPr>
              <a:t>Dziękuję</a:t>
            </a:r>
            <a:r>
              <a:rPr lang="en-US" sz="3600" kern="1200" dirty="0">
                <a:solidFill>
                  <a:srgbClr val="080808"/>
                </a:solidFill>
                <a:latin typeface="+mj-lt"/>
                <a:ea typeface="+mj-ea"/>
                <a:cs typeface="+mj-cs"/>
              </a:rPr>
              <a:t> za </a:t>
            </a:r>
            <a:r>
              <a:rPr lang="en-US" sz="3600" kern="1200" dirty="0" err="1">
                <a:solidFill>
                  <a:srgbClr val="080808"/>
                </a:solidFill>
                <a:latin typeface="+mj-lt"/>
                <a:ea typeface="+mj-ea"/>
                <a:cs typeface="+mj-cs"/>
              </a:rPr>
              <a:t>uwagę</a:t>
            </a:r>
            <a:endParaRPr lang="en-US" sz="3600" kern="1200" dirty="0" err="1">
              <a:solidFill>
                <a:srgbClr val="080808"/>
              </a:solidFill>
              <a:latin typeface="+mj-lt"/>
              <a:cs typeface="Calibri Light"/>
            </a:endParaRPr>
          </a:p>
        </p:txBody>
      </p:sp>
      <p:sp>
        <p:nvSpPr>
          <p:cNvPr id="26" name="Freeform: Shape 25">
            <a:extLst>
              <a:ext uri="{FF2B5EF4-FFF2-40B4-BE49-F238E27FC236}">
                <a16:creationId xmlns:a16="http://schemas.microsoft.com/office/drawing/2014/main" id="{E07981EA-05A6-437C-88D7-B377B92B03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a16="http://schemas.microsoft.com/office/drawing/2014/main" id="{15E3C750-986E-4769-B1AE-49289FBEE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295359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Rectangle 3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a16="http://schemas.microsoft.com/office/drawing/2014/main" id="{FCE38BD8-978E-1EBC-3E87-D320AF67D400}"/>
              </a:ext>
            </a:extLst>
          </p:cNvPr>
          <p:cNvSpPr>
            <a:spLocks noGrp="1"/>
          </p:cNvSpPr>
          <p:nvPr>
            <p:ph type="title"/>
          </p:nvPr>
        </p:nvSpPr>
        <p:spPr>
          <a:xfrm>
            <a:off x="643467" y="321734"/>
            <a:ext cx="10905066" cy="1135737"/>
          </a:xfrm>
        </p:spPr>
        <p:txBody>
          <a:bodyPr>
            <a:normAutofit/>
          </a:bodyPr>
          <a:lstStyle/>
          <a:p>
            <a:r>
              <a:rPr lang="pl-PL" sz="3600" dirty="0">
                <a:cs typeface="Calibri Light"/>
              </a:rPr>
              <a:t>Wprowadzenie</a:t>
            </a:r>
            <a:endParaRPr lang="pl-PL" sz="3600" dirty="0"/>
          </a:p>
        </p:txBody>
      </p:sp>
      <p:sp>
        <p:nvSpPr>
          <p:cNvPr id="35" name="Content Placeholder 34">
            <a:extLst>
              <a:ext uri="{FF2B5EF4-FFF2-40B4-BE49-F238E27FC236}">
                <a16:creationId xmlns:a16="http://schemas.microsoft.com/office/drawing/2014/main" id="{6FE688AA-2AF7-E00B-775A-3EACA8C24115}"/>
              </a:ext>
            </a:extLst>
          </p:cNvPr>
          <p:cNvSpPr>
            <a:spLocks noGrp="1"/>
          </p:cNvSpPr>
          <p:nvPr>
            <p:ph idx="1"/>
          </p:nvPr>
        </p:nvSpPr>
        <p:spPr>
          <a:xfrm>
            <a:off x="643469" y="1279287"/>
            <a:ext cx="4434587" cy="5052659"/>
          </a:xfrm>
        </p:spPr>
        <p:txBody>
          <a:bodyPr vert="horz" lIns="91440" tIns="45720" rIns="91440" bIns="45720" rtlCol="0" anchor="t">
            <a:normAutofit/>
          </a:bodyPr>
          <a:lstStyle/>
          <a:p>
            <a:r>
              <a:rPr lang="en-US" sz="2000" dirty="0">
                <a:ea typeface="+mn-lt"/>
                <a:cs typeface="+mn-lt"/>
              </a:rPr>
              <a:t>Analiza </a:t>
            </a:r>
            <a:r>
              <a:rPr lang="en-US" sz="2000" dirty="0" err="1">
                <a:ea typeface="+mn-lt"/>
                <a:cs typeface="+mn-lt"/>
              </a:rPr>
              <a:t>skupień</a:t>
            </a:r>
            <a:r>
              <a:rPr lang="en-US" sz="2000" dirty="0">
                <a:ea typeface="+mn-lt"/>
                <a:cs typeface="+mn-lt"/>
              </a:rPr>
              <a:t>, </a:t>
            </a:r>
            <a:r>
              <a:rPr lang="en-US" sz="2000" dirty="0" err="1">
                <a:ea typeface="+mn-lt"/>
                <a:cs typeface="+mn-lt"/>
              </a:rPr>
              <a:t>zwana</a:t>
            </a:r>
            <a:r>
              <a:rPr lang="en-US" sz="2000" dirty="0">
                <a:ea typeface="+mn-lt"/>
                <a:cs typeface="+mn-lt"/>
              </a:rPr>
              <a:t> </a:t>
            </a:r>
            <a:r>
              <a:rPr lang="en-US" sz="2000" dirty="0" err="1">
                <a:ea typeface="+mn-lt"/>
                <a:cs typeface="+mn-lt"/>
              </a:rPr>
              <a:t>również</a:t>
            </a:r>
            <a:r>
              <a:rPr lang="en-US" sz="2000" dirty="0">
                <a:ea typeface="+mn-lt"/>
                <a:cs typeface="+mn-lt"/>
              </a:rPr>
              <a:t> </a:t>
            </a:r>
            <a:r>
              <a:rPr lang="en-US" sz="2000" dirty="0" err="1">
                <a:ea typeface="+mn-lt"/>
                <a:cs typeface="+mn-lt"/>
              </a:rPr>
              <a:t>segmentacją</a:t>
            </a:r>
            <a:r>
              <a:rPr lang="en-US" sz="2000" dirty="0">
                <a:ea typeface="+mn-lt"/>
                <a:cs typeface="+mn-lt"/>
              </a:rPr>
              <a:t> </a:t>
            </a:r>
            <a:r>
              <a:rPr lang="en-US" sz="2000" dirty="0" err="1">
                <a:ea typeface="+mn-lt"/>
                <a:cs typeface="+mn-lt"/>
              </a:rPr>
              <a:t>danych</a:t>
            </a:r>
            <a:r>
              <a:rPr lang="en-US" sz="2000" dirty="0">
                <a:ea typeface="+mn-lt"/>
                <a:cs typeface="+mn-lt"/>
              </a:rPr>
              <a:t>, ma </a:t>
            </a:r>
            <a:r>
              <a:rPr lang="en-US" sz="2000" dirty="0" err="1">
                <a:ea typeface="+mn-lt"/>
                <a:cs typeface="+mn-lt"/>
              </a:rPr>
              <a:t>różne</a:t>
            </a:r>
            <a:r>
              <a:rPr lang="en-US" sz="2000" dirty="0">
                <a:ea typeface="+mn-lt"/>
                <a:cs typeface="+mn-lt"/>
              </a:rPr>
              <a:t> </a:t>
            </a:r>
            <a:r>
              <a:rPr lang="en-US" sz="2000" dirty="0" err="1">
                <a:ea typeface="+mn-lt"/>
                <a:cs typeface="+mn-lt"/>
              </a:rPr>
              <a:t>cele</a:t>
            </a:r>
            <a:r>
              <a:rPr lang="en-US" sz="2000" dirty="0">
                <a:ea typeface="+mn-lt"/>
                <a:cs typeface="+mn-lt"/>
              </a:rPr>
              <a:t>. </a:t>
            </a:r>
            <a:r>
              <a:rPr lang="en-US" sz="2000" dirty="0" err="1">
                <a:ea typeface="+mn-lt"/>
                <a:cs typeface="+mn-lt"/>
              </a:rPr>
              <a:t>Wszystkie</a:t>
            </a:r>
            <a:r>
              <a:rPr lang="en-US" sz="2000" dirty="0">
                <a:ea typeface="+mn-lt"/>
                <a:cs typeface="+mn-lt"/>
              </a:rPr>
              <a:t> </a:t>
            </a:r>
            <a:r>
              <a:rPr lang="en-US" sz="2000" dirty="0" err="1">
                <a:ea typeface="+mn-lt"/>
                <a:cs typeface="+mn-lt"/>
              </a:rPr>
              <a:t>dotyczą</a:t>
            </a:r>
            <a:r>
              <a:rPr lang="en-US" sz="2000" dirty="0">
                <a:ea typeface="+mn-lt"/>
                <a:cs typeface="+mn-lt"/>
              </a:rPr>
              <a:t> </a:t>
            </a:r>
            <a:r>
              <a:rPr lang="en-US" sz="2000" dirty="0" err="1">
                <a:ea typeface="+mn-lt"/>
                <a:cs typeface="+mn-lt"/>
              </a:rPr>
              <a:t>grupowania</a:t>
            </a:r>
            <a:r>
              <a:rPr lang="en-US" sz="2000" dirty="0">
                <a:ea typeface="+mn-lt"/>
                <a:cs typeface="+mn-lt"/>
              </a:rPr>
              <a:t> </a:t>
            </a:r>
            <a:r>
              <a:rPr lang="en-US" sz="2000" dirty="0" err="1">
                <a:ea typeface="+mn-lt"/>
                <a:cs typeface="+mn-lt"/>
              </a:rPr>
              <a:t>lub</a:t>
            </a:r>
            <a:r>
              <a:rPr lang="en-US" sz="2000" dirty="0">
                <a:ea typeface="+mn-lt"/>
                <a:cs typeface="+mn-lt"/>
              </a:rPr>
              <a:t> </a:t>
            </a:r>
            <a:r>
              <a:rPr lang="en-US" sz="2000" dirty="0" err="1">
                <a:ea typeface="+mn-lt"/>
                <a:cs typeface="+mn-lt"/>
              </a:rPr>
              <a:t>segmentowania</a:t>
            </a:r>
            <a:r>
              <a:rPr lang="en-US" sz="2000" dirty="0">
                <a:ea typeface="+mn-lt"/>
                <a:cs typeface="+mn-lt"/>
              </a:rPr>
              <a:t> </a:t>
            </a:r>
            <a:r>
              <a:rPr lang="en-US" sz="2000" dirty="0" err="1">
                <a:ea typeface="+mn-lt"/>
                <a:cs typeface="+mn-lt"/>
              </a:rPr>
              <a:t>zbioru</a:t>
            </a:r>
            <a:r>
              <a:rPr lang="en-US" sz="2000" dirty="0">
                <a:ea typeface="+mn-lt"/>
                <a:cs typeface="+mn-lt"/>
              </a:rPr>
              <a:t> </a:t>
            </a:r>
            <a:r>
              <a:rPr lang="en-US" sz="2000" dirty="0" err="1">
                <a:ea typeface="+mn-lt"/>
                <a:cs typeface="+mn-lt"/>
              </a:rPr>
              <a:t>obserwacji</a:t>
            </a:r>
            <a:r>
              <a:rPr lang="en-US" sz="2000" dirty="0">
                <a:ea typeface="+mn-lt"/>
                <a:cs typeface="+mn-lt"/>
              </a:rPr>
              <a:t> </a:t>
            </a:r>
            <a:r>
              <a:rPr lang="en-US" sz="2000" dirty="0" err="1">
                <a:ea typeface="+mn-lt"/>
                <a:cs typeface="+mn-lt"/>
              </a:rPr>
              <a:t>na</a:t>
            </a:r>
            <a:r>
              <a:rPr lang="en-US" sz="2000" dirty="0">
                <a:ea typeface="+mn-lt"/>
                <a:cs typeface="+mn-lt"/>
              </a:rPr>
              <a:t> </a:t>
            </a:r>
            <a:r>
              <a:rPr lang="en-US" sz="2000" dirty="0" err="1">
                <a:ea typeface="+mn-lt"/>
                <a:cs typeface="+mn-lt"/>
              </a:rPr>
              <a:t>podzbiory</a:t>
            </a:r>
            <a:r>
              <a:rPr lang="en-US" sz="2000" dirty="0">
                <a:ea typeface="+mn-lt"/>
                <a:cs typeface="+mn-lt"/>
              </a:rPr>
              <a:t> </a:t>
            </a:r>
            <a:r>
              <a:rPr lang="en-US" sz="2000" dirty="0" err="1">
                <a:ea typeface="+mn-lt"/>
                <a:cs typeface="+mn-lt"/>
              </a:rPr>
              <a:t>lub</a:t>
            </a:r>
            <a:r>
              <a:rPr lang="en-US" sz="2000" dirty="0">
                <a:ea typeface="+mn-lt"/>
                <a:cs typeface="+mn-lt"/>
              </a:rPr>
              <a:t> „</a:t>
            </a:r>
            <a:r>
              <a:rPr lang="en-US" sz="2000" dirty="0" err="1">
                <a:ea typeface="+mn-lt"/>
                <a:cs typeface="+mn-lt"/>
              </a:rPr>
              <a:t>klastry</a:t>
            </a:r>
            <a:r>
              <a:rPr lang="en-US" sz="2000" dirty="0">
                <a:ea typeface="+mn-lt"/>
                <a:cs typeface="+mn-lt"/>
              </a:rPr>
              <a:t>”, </a:t>
            </a:r>
            <a:r>
              <a:rPr lang="en-US" sz="2000" dirty="0" err="1">
                <a:ea typeface="+mn-lt"/>
                <a:cs typeface="+mn-lt"/>
              </a:rPr>
              <a:t>tak</a:t>
            </a:r>
            <a:r>
              <a:rPr lang="en-US" sz="2000" dirty="0">
                <a:ea typeface="+mn-lt"/>
                <a:cs typeface="+mn-lt"/>
              </a:rPr>
              <a:t> </a:t>
            </a:r>
            <a:r>
              <a:rPr lang="en-US" sz="2000" dirty="0" err="1">
                <a:ea typeface="+mn-lt"/>
                <a:cs typeface="+mn-lt"/>
              </a:rPr>
              <a:t>że</a:t>
            </a:r>
            <a:r>
              <a:rPr lang="en-US" sz="2000" dirty="0">
                <a:ea typeface="+mn-lt"/>
                <a:cs typeface="+mn-lt"/>
              </a:rPr>
              <a:t> </a:t>
            </a:r>
            <a:r>
              <a:rPr lang="en-US" sz="2000" dirty="0" err="1">
                <a:ea typeface="+mn-lt"/>
                <a:cs typeface="+mn-lt"/>
              </a:rPr>
              <a:t>obiekty</a:t>
            </a:r>
            <a:r>
              <a:rPr lang="en-US" sz="2000" dirty="0">
                <a:ea typeface="+mn-lt"/>
                <a:cs typeface="+mn-lt"/>
              </a:rPr>
              <a:t> w </a:t>
            </a:r>
            <a:r>
              <a:rPr lang="en-US" sz="2000" dirty="0" err="1">
                <a:ea typeface="+mn-lt"/>
                <a:cs typeface="+mn-lt"/>
              </a:rPr>
              <a:t>każdym</a:t>
            </a:r>
            <a:r>
              <a:rPr lang="en-US" sz="2000" dirty="0">
                <a:ea typeface="+mn-lt"/>
                <a:cs typeface="+mn-lt"/>
              </a:rPr>
              <a:t> </a:t>
            </a:r>
            <a:r>
              <a:rPr lang="en-US" sz="2000" dirty="0" err="1">
                <a:ea typeface="+mn-lt"/>
                <a:cs typeface="+mn-lt"/>
              </a:rPr>
              <a:t>klastrze</a:t>
            </a:r>
            <a:r>
              <a:rPr lang="en-US" sz="2000" dirty="0">
                <a:ea typeface="+mn-lt"/>
                <a:cs typeface="+mn-lt"/>
              </a:rPr>
              <a:t> </a:t>
            </a:r>
            <a:r>
              <a:rPr lang="en-US" sz="2000" dirty="0" err="1">
                <a:ea typeface="+mn-lt"/>
                <a:cs typeface="+mn-lt"/>
              </a:rPr>
              <a:t>są</a:t>
            </a:r>
            <a:r>
              <a:rPr lang="en-US" sz="2000" dirty="0">
                <a:ea typeface="+mn-lt"/>
                <a:cs typeface="+mn-lt"/>
              </a:rPr>
              <a:t> </a:t>
            </a:r>
            <a:r>
              <a:rPr lang="en-US" sz="2000" dirty="0" err="1">
                <a:ea typeface="+mn-lt"/>
                <a:cs typeface="+mn-lt"/>
              </a:rPr>
              <a:t>bardziej</a:t>
            </a:r>
            <a:r>
              <a:rPr lang="en-US" sz="2000" dirty="0">
                <a:ea typeface="+mn-lt"/>
                <a:cs typeface="+mn-lt"/>
              </a:rPr>
              <a:t> </a:t>
            </a:r>
            <a:r>
              <a:rPr lang="en-US" sz="2000" dirty="0" err="1">
                <a:ea typeface="+mn-lt"/>
                <a:cs typeface="+mn-lt"/>
              </a:rPr>
              <a:t>podobne</a:t>
            </a:r>
            <a:r>
              <a:rPr lang="en-US" sz="2000" dirty="0">
                <a:ea typeface="+mn-lt"/>
                <a:cs typeface="+mn-lt"/>
              </a:rPr>
              <a:t>  </a:t>
            </a:r>
            <a:r>
              <a:rPr lang="en-US" sz="2000" dirty="0" err="1">
                <a:ea typeface="+mn-lt"/>
                <a:cs typeface="+mn-lt"/>
              </a:rPr>
              <a:t>niż</a:t>
            </a:r>
            <a:r>
              <a:rPr lang="en-US" sz="2000" dirty="0">
                <a:ea typeface="+mn-lt"/>
                <a:cs typeface="+mn-lt"/>
              </a:rPr>
              <a:t> </a:t>
            </a:r>
            <a:r>
              <a:rPr lang="en-US" sz="2000" dirty="0" err="1">
                <a:ea typeface="+mn-lt"/>
                <a:cs typeface="+mn-lt"/>
              </a:rPr>
              <a:t>obiekty</a:t>
            </a:r>
            <a:r>
              <a:rPr lang="en-US" sz="2000" dirty="0">
                <a:ea typeface="+mn-lt"/>
                <a:cs typeface="+mn-lt"/>
              </a:rPr>
              <a:t> </a:t>
            </a:r>
            <a:r>
              <a:rPr lang="en-US" sz="2000" dirty="0" err="1">
                <a:ea typeface="+mn-lt"/>
                <a:cs typeface="+mn-lt"/>
              </a:rPr>
              <a:t>przypisane</a:t>
            </a:r>
            <a:r>
              <a:rPr lang="en-US" sz="2000" dirty="0">
                <a:ea typeface="+mn-lt"/>
                <a:cs typeface="+mn-lt"/>
              </a:rPr>
              <a:t> do </a:t>
            </a:r>
            <a:r>
              <a:rPr lang="en-US" sz="2000" dirty="0" err="1">
                <a:ea typeface="+mn-lt"/>
                <a:cs typeface="+mn-lt"/>
              </a:rPr>
              <a:t>różnych</a:t>
            </a:r>
            <a:r>
              <a:rPr lang="en-US" sz="2000" dirty="0">
                <a:ea typeface="+mn-lt"/>
                <a:cs typeface="+mn-lt"/>
              </a:rPr>
              <a:t> </a:t>
            </a:r>
            <a:r>
              <a:rPr lang="en-US" sz="2000" dirty="0" err="1">
                <a:ea typeface="+mn-lt"/>
                <a:cs typeface="+mn-lt"/>
              </a:rPr>
              <a:t>klastrów</a:t>
            </a:r>
            <a:r>
              <a:rPr lang="en-US" sz="2000" dirty="0">
                <a:ea typeface="+mn-lt"/>
                <a:cs typeface="+mn-lt"/>
              </a:rPr>
              <a:t>. </a:t>
            </a:r>
            <a:r>
              <a:rPr lang="en-US" sz="2000" dirty="0" err="1">
                <a:ea typeface="+mn-lt"/>
                <a:cs typeface="+mn-lt"/>
              </a:rPr>
              <a:t>Obiekt</a:t>
            </a:r>
            <a:r>
              <a:rPr lang="en-US" sz="2000" dirty="0">
                <a:ea typeface="+mn-lt"/>
                <a:cs typeface="+mn-lt"/>
              </a:rPr>
              <a:t> </a:t>
            </a:r>
            <a:r>
              <a:rPr lang="en-US" sz="2000" dirty="0" err="1">
                <a:ea typeface="+mn-lt"/>
                <a:cs typeface="+mn-lt"/>
              </a:rPr>
              <a:t>może</a:t>
            </a:r>
            <a:r>
              <a:rPr lang="en-US" sz="2000" dirty="0">
                <a:ea typeface="+mn-lt"/>
                <a:cs typeface="+mn-lt"/>
              </a:rPr>
              <a:t> </a:t>
            </a:r>
            <a:r>
              <a:rPr lang="en-US" sz="2000" dirty="0" err="1">
                <a:ea typeface="+mn-lt"/>
                <a:cs typeface="+mn-lt"/>
              </a:rPr>
              <a:t>być</a:t>
            </a:r>
            <a:r>
              <a:rPr lang="en-US" sz="2000" dirty="0">
                <a:ea typeface="+mn-lt"/>
                <a:cs typeface="+mn-lt"/>
              </a:rPr>
              <a:t> </a:t>
            </a:r>
            <a:r>
              <a:rPr lang="en-US" sz="2000" dirty="0" err="1">
                <a:ea typeface="+mn-lt"/>
                <a:cs typeface="+mn-lt"/>
              </a:rPr>
              <a:t>opisany</a:t>
            </a:r>
            <a:r>
              <a:rPr lang="en-US" sz="2000" dirty="0">
                <a:ea typeface="+mn-lt"/>
                <a:cs typeface="+mn-lt"/>
              </a:rPr>
              <a:t> </a:t>
            </a:r>
            <a:r>
              <a:rPr lang="en-US" sz="2000" dirty="0" err="1">
                <a:ea typeface="+mn-lt"/>
                <a:cs typeface="+mn-lt"/>
              </a:rPr>
              <a:t>przez</a:t>
            </a:r>
            <a:r>
              <a:rPr lang="en-US" sz="2000" dirty="0">
                <a:ea typeface="+mn-lt"/>
                <a:cs typeface="+mn-lt"/>
              </a:rPr>
              <a:t> </a:t>
            </a:r>
            <a:r>
              <a:rPr lang="en-US" sz="2000" dirty="0" err="1">
                <a:ea typeface="+mn-lt"/>
                <a:cs typeface="+mn-lt"/>
              </a:rPr>
              <a:t>zbiór</a:t>
            </a:r>
            <a:r>
              <a:rPr lang="en-US" sz="2000" dirty="0">
                <a:ea typeface="+mn-lt"/>
                <a:cs typeface="+mn-lt"/>
              </a:rPr>
              <a:t> </a:t>
            </a:r>
            <a:r>
              <a:rPr lang="en-US" sz="2000" dirty="0" err="1">
                <a:ea typeface="+mn-lt"/>
                <a:cs typeface="+mn-lt"/>
              </a:rPr>
              <a:t>pomiarów</a:t>
            </a:r>
            <a:r>
              <a:rPr lang="en-US" sz="2000" dirty="0">
                <a:ea typeface="+mn-lt"/>
                <a:cs typeface="+mn-lt"/>
              </a:rPr>
              <a:t> </a:t>
            </a:r>
            <a:r>
              <a:rPr lang="en-US" sz="2000" dirty="0" err="1">
                <a:ea typeface="+mn-lt"/>
                <a:cs typeface="+mn-lt"/>
              </a:rPr>
              <a:t>lub</a:t>
            </a:r>
            <a:r>
              <a:rPr lang="en-US" sz="2000" dirty="0">
                <a:ea typeface="+mn-lt"/>
                <a:cs typeface="+mn-lt"/>
              </a:rPr>
              <a:t> </a:t>
            </a:r>
            <a:r>
              <a:rPr lang="en-US" sz="2000" dirty="0" err="1">
                <a:ea typeface="+mn-lt"/>
                <a:cs typeface="+mn-lt"/>
              </a:rPr>
              <a:t>przez</a:t>
            </a:r>
            <a:r>
              <a:rPr lang="en-US" sz="2000" dirty="0">
                <a:ea typeface="+mn-lt"/>
                <a:cs typeface="+mn-lt"/>
              </a:rPr>
              <a:t> </a:t>
            </a:r>
            <a:r>
              <a:rPr lang="en-US" sz="2000" dirty="0" err="1">
                <a:ea typeface="+mn-lt"/>
                <a:cs typeface="+mn-lt"/>
              </a:rPr>
              <a:t>jego</a:t>
            </a:r>
            <a:r>
              <a:rPr lang="en-US" sz="2000" dirty="0">
                <a:ea typeface="+mn-lt"/>
                <a:cs typeface="+mn-lt"/>
              </a:rPr>
              <a:t> </a:t>
            </a:r>
            <a:r>
              <a:rPr lang="en-US" sz="2000" dirty="0" err="1">
                <a:ea typeface="+mn-lt"/>
                <a:cs typeface="+mn-lt"/>
              </a:rPr>
              <a:t>związek</a:t>
            </a:r>
            <a:r>
              <a:rPr lang="en-US" sz="2000" dirty="0">
                <a:ea typeface="+mn-lt"/>
                <a:cs typeface="+mn-lt"/>
              </a:rPr>
              <a:t> z </a:t>
            </a:r>
            <a:r>
              <a:rPr lang="en-US" sz="2000" dirty="0" err="1">
                <a:ea typeface="+mn-lt"/>
                <a:cs typeface="+mn-lt"/>
              </a:rPr>
              <a:t>innymi</a:t>
            </a:r>
            <a:r>
              <a:rPr lang="en-US" sz="2000" dirty="0">
                <a:ea typeface="+mn-lt"/>
                <a:cs typeface="+mn-lt"/>
              </a:rPr>
              <a:t> </a:t>
            </a:r>
            <a:r>
              <a:rPr lang="en-US" sz="2000" dirty="0" err="1">
                <a:ea typeface="+mn-lt"/>
                <a:cs typeface="+mn-lt"/>
              </a:rPr>
              <a:t>obiektami</a:t>
            </a:r>
            <a:r>
              <a:rPr lang="en-US" sz="2000" dirty="0">
                <a:ea typeface="+mn-lt"/>
                <a:cs typeface="+mn-lt"/>
              </a:rPr>
              <a:t>.</a:t>
            </a:r>
            <a:endParaRPr lang="en-US">
              <a:cs typeface="Calibri"/>
            </a:endParaRPr>
          </a:p>
          <a:p>
            <a:r>
              <a:rPr lang="en-US" sz="2000" dirty="0" err="1">
                <a:ea typeface="+mn-lt"/>
                <a:cs typeface="+mn-lt"/>
              </a:rPr>
              <a:t>Ponadto</a:t>
            </a:r>
            <a:r>
              <a:rPr lang="en-US" sz="2000" dirty="0">
                <a:ea typeface="+mn-lt"/>
                <a:cs typeface="+mn-lt"/>
              </a:rPr>
              <a:t> </a:t>
            </a:r>
            <a:r>
              <a:rPr lang="en-US" sz="2000" dirty="0" err="1">
                <a:ea typeface="+mn-lt"/>
                <a:cs typeface="+mn-lt"/>
              </a:rPr>
              <a:t>celem</a:t>
            </a:r>
            <a:r>
              <a:rPr lang="en-US" sz="2000" dirty="0">
                <a:ea typeface="+mn-lt"/>
                <a:cs typeface="+mn-lt"/>
              </a:rPr>
              <a:t> jest </a:t>
            </a:r>
            <a:r>
              <a:rPr lang="en-US" sz="2000" dirty="0" err="1">
                <a:ea typeface="+mn-lt"/>
                <a:cs typeface="+mn-lt"/>
              </a:rPr>
              <a:t>czasem</a:t>
            </a:r>
            <a:r>
              <a:rPr lang="en-US" sz="2000" dirty="0">
                <a:ea typeface="+mn-lt"/>
                <a:cs typeface="+mn-lt"/>
              </a:rPr>
              <a:t> </a:t>
            </a:r>
            <a:r>
              <a:rPr lang="en-US" sz="2000" dirty="0" err="1">
                <a:ea typeface="+mn-lt"/>
                <a:cs typeface="+mn-lt"/>
              </a:rPr>
              <a:t>ułożenie</a:t>
            </a:r>
            <a:r>
              <a:rPr lang="en-US" sz="2000" dirty="0">
                <a:ea typeface="+mn-lt"/>
                <a:cs typeface="+mn-lt"/>
              </a:rPr>
              <a:t> </a:t>
            </a:r>
            <a:r>
              <a:rPr lang="en-US" sz="2000" dirty="0" err="1">
                <a:ea typeface="+mn-lt"/>
                <a:cs typeface="+mn-lt"/>
              </a:rPr>
              <a:t>klastrów</a:t>
            </a:r>
            <a:r>
              <a:rPr lang="en-US" sz="2000" dirty="0">
                <a:ea typeface="+mn-lt"/>
                <a:cs typeface="+mn-lt"/>
              </a:rPr>
              <a:t> w </a:t>
            </a:r>
            <a:r>
              <a:rPr lang="en-US" sz="2000" dirty="0" err="1">
                <a:ea typeface="+mn-lt"/>
                <a:cs typeface="+mn-lt"/>
              </a:rPr>
              <a:t>naturalnej</a:t>
            </a:r>
            <a:r>
              <a:rPr lang="en-US" sz="2000" dirty="0">
                <a:ea typeface="+mn-lt"/>
                <a:cs typeface="+mn-lt"/>
              </a:rPr>
              <a:t> </a:t>
            </a:r>
            <a:r>
              <a:rPr lang="en-US" sz="2000" dirty="0" err="1">
                <a:ea typeface="+mn-lt"/>
                <a:cs typeface="+mn-lt"/>
              </a:rPr>
              <a:t>hierarchii</a:t>
            </a:r>
            <a:r>
              <a:rPr lang="en-US" sz="2000" dirty="0">
                <a:ea typeface="+mn-lt"/>
                <a:cs typeface="+mn-lt"/>
              </a:rPr>
              <a:t>.</a:t>
            </a:r>
          </a:p>
          <a:p>
            <a:r>
              <a:rPr lang="pl" sz="2000" dirty="0">
                <a:latin typeface="Calibri"/>
                <a:cs typeface="Calibri" panose="020F0502020204030204"/>
              </a:rPr>
              <a:t>Analiza skupień jest również wykorzystywana do tworzenia statystyk opisowych w celu ustalenia czy dane składają się z zestawu odrębnych podgrup.</a:t>
            </a:r>
          </a:p>
        </p:txBody>
      </p:sp>
      <p:grpSp>
        <p:nvGrpSpPr>
          <p:cNvPr id="40" name="Group 39">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41" name="Isosceles Triangle 40">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 name="Obraz 4">
            <a:extLst>
              <a:ext uri="{FF2B5EF4-FFF2-40B4-BE49-F238E27FC236}">
                <a16:creationId xmlns:a16="http://schemas.microsoft.com/office/drawing/2014/main" id="{729BECB4-05A9-A015-A5C2-088A079FBF4B}"/>
              </a:ext>
            </a:extLst>
          </p:cNvPr>
          <p:cNvPicPr>
            <a:picLocks noChangeAspect="1"/>
          </p:cNvPicPr>
          <p:nvPr/>
        </p:nvPicPr>
        <p:blipFill>
          <a:blip r:embed="rId2"/>
          <a:stretch>
            <a:fillRect/>
          </a:stretch>
        </p:blipFill>
        <p:spPr>
          <a:xfrm>
            <a:off x="5295320" y="1872621"/>
            <a:ext cx="6253212" cy="4182612"/>
          </a:xfrm>
          <a:prstGeom prst="rect">
            <a:avLst/>
          </a:prstGeom>
        </p:spPr>
      </p:pic>
      <p:grpSp>
        <p:nvGrpSpPr>
          <p:cNvPr id="44" name="Group 43">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45" name="Rectangle 44">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Isosceles Triangle 45">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461848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2FB12AE-71D1-47FD-9AC3-EE2C074245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a16="http://schemas.microsoft.com/office/drawing/2014/main" id="{B7AF324E-9386-F7B6-3BFA-9B9CC9810618}"/>
              </a:ext>
            </a:extLst>
          </p:cNvPr>
          <p:cNvSpPr>
            <a:spLocks noGrp="1"/>
          </p:cNvSpPr>
          <p:nvPr>
            <p:ph type="title"/>
          </p:nvPr>
        </p:nvSpPr>
        <p:spPr>
          <a:xfrm>
            <a:off x="643468" y="621792"/>
            <a:ext cx="4989890" cy="5413248"/>
          </a:xfrm>
        </p:spPr>
        <p:txBody>
          <a:bodyPr>
            <a:normAutofit/>
          </a:bodyPr>
          <a:lstStyle/>
          <a:p>
            <a:r>
              <a:rPr lang="pl-PL" sz="3600">
                <a:cs typeface="Calibri Light"/>
              </a:rPr>
              <a:t>Macierze podobieństwa</a:t>
            </a:r>
            <a:endParaRPr lang="pl-PL" sz="3600"/>
          </a:p>
        </p:txBody>
      </p:sp>
      <p:sp>
        <p:nvSpPr>
          <p:cNvPr id="10" name="Freeform: Shape 9">
            <a:extLst>
              <a:ext uri="{FF2B5EF4-FFF2-40B4-BE49-F238E27FC236}">
                <a16:creationId xmlns:a16="http://schemas.microsoft.com/office/drawing/2014/main" id="{64853C7E-3CBA-4464-865F-6044D94B1B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38487" y="2994212"/>
            <a:ext cx="1345385" cy="668410"/>
          </a:xfrm>
          <a:custGeom>
            <a:avLst/>
            <a:gdLst>
              <a:gd name="connsiteX0" fmla="*/ 0 w 1345385"/>
              <a:gd name="connsiteY0" fmla="*/ 668410 h 668410"/>
              <a:gd name="connsiteX1" fmla="*/ 672692 w 1345385"/>
              <a:gd name="connsiteY1" fmla="*/ 0 h 668410"/>
              <a:gd name="connsiteX2" fmla="*/ 1345385 w 1345385"/>
              <a:gd name="connsiteY2" fmla="*/ 668410 h 668410"/>
            </a:gdLst>
            <a:ahLst/>
            <a:cxnLst>
              <a:cxn ang="0">
                <a:pos x="connsiteX0" y="connsiteY0"/>
              </a:cxn>
              <a:cxn ang="0">
                <a:pos x="connsiteX1" y="connsiteY1"/>
              </a:cxn>
              <a:cxn ang="0">
                <a:pos x="connsiteX2" y="connsiteY2"/>
              </a:cxn>
            </a:cxnLst>
            <a:rect l="l" t="t" r="r" b="b"/>
            <a:pathLst>
              <a:path w="1345385" h="668410">
                <a:moveTo>
                  <a:pt x="0" y="668410"/>
                </a:moveTo>
                <a:lnTo>
                  <a:pt x="672692" y="0"/>
                </a:lnTo>
                <a:lnTo>
                  <a:pt x="1345385" y="668410"/>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Rectangle 11">
            <a:extLst>
              <a:ext uri="{FF2B5EF4-FFF2-40B4-BE49-F238E27FC236}">
                <a16:creationId xmlns:a16="http://schemas.microsoft.com/office/drawing/2014/main" id="{55EFEC59-B929-4851-9DEF-9106F27979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3480" y="2760304"/>
            <a:ext cx="418137" cy="418137"/>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6C132392-D5FF-4588-8FA1-5BAD77BF64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508836" y="4124955"/>
            <a:ext cx="635336" cy="635336"/>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C7EAC045-695C-4E73-9B7C-AFD6FB22DA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36522" y="4621062"/>
            <a:ext cx="224347" cy="224347"/>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Isosceles Triangle 17">
            <a:extLst>
              <a:ext uri="{FF2B5EF4-FFF2-40B4-BE49-F238E27FC236}">
                <a16:creationId xmlns:a16="http://schemas.microsoft.com/office/drawing/2014/main" id="{404A7A3A-BEAE-4BC6-A163-5D0E5F8C46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100000">
            <a:off x="10175676" y="5597890"/>
            <a:ext cx="2982940" cy="1481975"/>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12ED3B7D-405D-4DFA-8608-B6DE746718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46240" y="5280494"/>
            <a:ext cx="841505" cy="841505"/>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ymbol zastępczy zawartości 2">
            <a:extLst>
              <a:ext uri="{FF2B5EF4-FFF2-40B4-BE49-F238E27FC236}">
                <a16:creationId xmlns:a16="http://schemas.microsoft.com/office/drawing/2014/main" id="{F3BDE084-048F-4EC0-E606-0D0DA1FE0F5A}"/>
              </a:ext>
            </a:extLst>
          </p:cNvPr>
          <p:cNvSpPr>
            <a:spLocks noGrp="1"/>
          </p:cNvSpPr>
          <p:nvPr>
            <p:ph idx="1"/>
          </p:nvPr>
        </p:nvSpPr>
        <p:spPr>
          <a:xfrm>
            <a:off x="5773120" y="617636"/>
            <a:ext cx="5775412" cy="5829369"/>
          </a:xfrm>
          <a:noFill/>
        </p:spPr>
        <p:txBody>
          <a:bodyPr anchor="ctr">
            <a:normAutofit/>
          </a:bodyPr>
          <a:lstStyle/>
          <a:p>
            <a:r>
              <a:rPr lang="pl-PL" sz="2200" dirty="0">
                <a:ea typeface="+mn-lt"/>
                <a:cs typeface="+mn-lt"/>
              </a:rPr>
              <a:t>Czasami dane są przedstawiane bezpośrednio w postaci podobieństwa lub powinowactwa między parami obiektów. Mogą to być podobieństwa lub odmienności (różnice lub brak powinowactwa).  Niepodobieństwa można następnie obliczyć, uśredniając zebrane wyniki. </a:t>
            </a:r>
          </a:p>
          <a:p>
            <a:r>
              <a:rPr lang="pl-PL" sz="2200" dirty="0">
                <a:ea typeface="+mn-lt"/>
                <a:cs typeface="+mn-lt"/>
              </a:rPr>
              <a:t>Ten </a:t>
            </a:r>
            <a:r>
              <a:rPr lang="pl-PL" sz="2200">
                <a:ea typeface="+mn-lt"/>
                <a:cs typeface="+mn-lt"/>
              </a:rPr>
              <a:t>typ danych może być reprezentowany przez macierz </a:t>
            </a:r>
            <a:r>
              <a:rPr lang="pl-PL" sz="2200" b="1" dirty="0">
                <a:ea typeface="+mn-lt"/>
                <a:cs typeface="+mn-lt"/>
              </a:rPr>
              <a:t>D</a:t>
            </a:r>
            <a:r>
              <a:rPr lang="pl-PL" sz="2200" dirty="0">
                <a:ea typeface="+mn-lt"/>
                <a:cs typeface="+mn-lt"/>
              </a:rPr>
              <a:t>, N × N, gdzie N jest liczbą obiektów, a </a:t>
            </a:r>
            <a:r>
              <a:rPr lang="pl-PL" sz="2200">
                <a:ea typeface="+mn-lt"/>
                <a:cs typeface="+mn-lt"/>
              </a:rPr>
              <a:t>każdy element </a:t>
            </a:r>
            <a:r>
              <a:rPr lang="pl-PL" sz="2200" err="1">
                <a:ea typeface="+mn-lt"/>
                <a:cs typeface="+mn-lt"/>
              </a:rPr>
              <a:t>dij</a:t>
            </a:r>
            <a:r>
              <a:rPr lang="pl-PL" sz="2200">
                <a:ea typeface="+mn-lt"/>
                <a:cs typeface="+mn-lt"/>
              </a:rPr>
              <a:t> rejestruje bliskość między i-tym  i j-tym obiektem.</a:t>
            </a:r>
            <a:endParaRPr lang="pl-PL" sz="2200">
              <a:cs typeface="Calibri" panose="020F0502020204030204"/>
            </a:endParaRPr>
          </a:p>
          <a:p>
            <a:r>
              <a:rPr lang="pl-PL" sz="2200">
                <a:ea typeface="+mn-lt"/>
                <a:cs typeface="+mn-lt"/>
              </a:rPr>
              <a:t> Ta macierz jest następnie dostarczana jako dane wejściowe do algorytmu klasteryzacji.</a:t>
            </a:r>
            <a:endParaRPr lang="pl-PL" sz="2200">
              <a:cs typeface="Calibri" panose="020F0502020204030204"/>
            </a:endParaRPr>
          </a:p>
        </p:txBody>
      </p:sp>
    </p:spTree>
    <p:extLst>
      <p:ext uri="{BB962C8B-B14F-4D97-AF65-F5344CB8AC3E}">
        <p14:creationId xmlns:p14="http://schemas.microsoft.com/office/powerpoint/2010/main" val="2330910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a16="http://schemas.microsoft.com/office/drawing/2014/main" id="{195216C9-224C-0CF1-48F8-FC45C8811CAF}"/>
              </a:ext>
            </a:extLst>
          </p:cNvPr>
          <p:cNvSpPr>
            <a:spLocks noGrp="1"/>
          </p:cNvSpPr>
          <p:nvPr>
            <p:ph type="title"/>
          </p:nvPr>
        </p:nvSpPr>
        <p:spPr>
          <a:xfrm>
            <a:off x="643467" y="321734"/>
            <a:ext cx="10905066" cy="1135737"/>
          </a:xfrm>
        </p:spPr>
        <p:txBody>
          <a:bodyPr>
            <a:normAutofit/>
          </a:bodyPr>
          <a:lstStyle/>
          <a:p>
            <a:r>
              <a:rPr lang="pl-PL" sz="3600" dirty="0">
                <a:cs typeface="Calibri Light"/>
              </a:rPr>
              <a:t>Podobieństwo ze względu na cechy</a:t>
            </a:r>
            <a:br>
              <a:rPr lang="pl-PL" sz="3600" dirty="0">
                <a:cs typeface="Calibri Light"/>
              </a:rPr>
            </a:br>
            <a:endParaRPr lang="pl-PL" sz="3600" dirty="0">
              <a:cs typeface="Calibri Light"/>
            </a:endParaRPr>
          </a:p>
        </p:txBody>
      </p:sp>
      <p:sp>
        <p:nvSpPr>
          <p:cNvPr id="3" name="Symbol zastępczy zawartości 2">
            <a:extLst>
              <a:ext uri="{FF2B5EF4-FFF2-40B4-BE49-F238E27FC236}">
                <a16:creationId xmlns:a16="http://schemas.microsoft.com/office/drawing/2014/main" id="{DE5BFEA3-441D-BDDE-5689-53A82026C156}"/>
              </a:ext>
            </a:extLst>
          </p:cNvPr>
          <p:cNvSpPr>
            <a:spLocks noGrp="1"/>
          </p:cNvSpPr>
          <p:nvPr>
            <p:ph idx="1"/>
          </p:nvPr>
        </p:nvSpPr>
        <p:spPr>
          <a:xfrm>
            <a:off x="669297" y="1111388"/>
            <a:ext cx="10879236" cy="5065575"/>
          </a:xfrm>
        </p:spPr>
        <p:txBody>
          <a:bodyPr vert="horz" lIns="91440" tIns="45720" rIns="91440" bIns="45720" rtlCol="0" anchor="t">
            <a:normAutofit/>
          </a:bodyPr>
          <a:lstStyle/>
          <a:p>
            <a:r>
              <a:rPr lang="pl-PL" sz="2000" dirty="0">
                <a:ea typeface="+mn-lt"/>
                <a:cs typeface="+mn-lt"/>
              </a:rPr>
              <a:t>Najczęściej mamy pomiary </a:t>
            </a:r>
            <a:r>
              <a:rPr lang="pl-PL" sz="2000" dirty="0" err="1">
                <a:ea typeface="+mn-lt"/>
                <a:cs typeface="+mn-lt"/>
              </a:rPr>
              <a:t>xij</a:t>
            </a:r>
            <a:r>
              <a:rPr lang="pl-PL" sz="2000" dirty="0">
                <a:ea typeface="+mn-lt"/>
                <a:cs typeface="+mn-lt"/>
              </a:rPr>
              <a:t> dla i = 1, 2, . . . , N, o zmiennych j = 1, 2, . . . , p (zwanymi również atrybutami). Ponieważ większość popularnych algorytmów klasyfikujących  przyjmuje macierz niepodobieństwa jako dane wejściowe, musimy najpierw skonstruować </a:t>
            </a:r>
            <a:r>
              <a:rPr lang="pl-PL" sz="2000" dirty="0" err="1">
                <a:ea typeface="+mn-lt"/>
                <a:cs typeface="+mn-lt"/>
              </a:rPr>
              <a:t>skonstruuować</a:t>
            </a:r>
            <a:r>
              <a:rPr lang="pl-PL" sz="2000" dirty="0">
                <a:ea typeface="+mn-lt"/>
                <a:cs typeface="+mn-lt"/>
              </a:rPr>
              <a:t> niepodobieństwo  między parami obserwacji. </a:t>
            </a:r>
            <a:endParaRPr lang="pl-PL" dirty="0">
              <a:ea typeface="+mn-lt"/>
              <a:cs typeface="+mn-lt"/>
            </a:endParaRPr>
          </a:p>
          <a:p>
            <a:r>
              <a:rPr lang="pl-PL" sz="2000" dirty="0">
                <a:ea typeface="+mn-lt"/>
                <a:cs typeface="+mn-lt"/>
              </a:rPr>
              <a:t>W najczęstszym przypadku definiujemy niepodobieństwo                             między wartościami j-tego atrybutu, a następnie definiujemy </a:t>
            </a:r>
          </a:p>
          <a:p>
            <a:endParaRPr lang="pl-PL" sz="2000" dirty="0">
              <a:cs typeface="Calibri" panose="020F0502020204030204"/>
            </a:endParaRPr>
          </a:p>
          <a:p>
            <a:pPr marL="0" indent="0">
              <a:buNone/>
            </a:pPr>
            <a:r>
              <a:rPr lang="pl-PL" sz="2000">
                <a:cs typeface="Calibri" panose="020F0502020204030204"/>
              </a:rPr>
              <a:t>jako niepodobieństwo pomiędzy obiektami i oraz i ' . Najczęściej wybierany jest kwadrat odległości</a:t>
            </a:r>
          </a:p>
          <a:p>
            <a:pPr marL="0" indent="0">
              <a:buNone/>
            </a:pPr>
            <a:endParaRPr lang="pl-PL" sz="2000" dirty="0">
              <a:cs typeface="Calibri" panose="020F0502020204030204"/>
            </a:endParaRPr>
          </a:p>
          <a:p>
            <a:pPr marL="0" indent="0">
              <a:buNone/>
            </a:pPr>
            <a:endParaRPr lang="pl-PL" sz="2000" dirty="0">
              <a:cs typeface="Calibri" panose="020F0502020204030204"/>
            </a:endParaRPr>
          </a:p>
          <a:p>
            <a:r>
              <a:rPr lang="pl-PL" sz="2000" dirty="0">
                <a:ea typeface="+mn-lt"/>
                <a:cs typeface="+mn-lt"/>
              </a:rPr>
              <a:t>Możliwe są jednak inne wybory, które mogą prowadzić do potencjalnie różnych wyników. W przypadku atrybutów </a:t>
            </a:r>
            <a:r>
              <a:rPr lang="pl-PL" sz="2000" dirty="0" err="1">
                <a:ea typeface="+mn-lt"/>
                <a:cs typeface="+mn-lt"/>
              </a:rPr>
              <a:t>nieilościowych</a:t>
            </a:r>
            <a:r>
              <a:rPr lang="pl-PL" sz="2000" dirty="0">
                <a:ea typeface="+mn-lt"/>
                <a:cs typeface="+mn-lt"/>
              </a:rPr>
              <a:t> (np. danych kategorialnych) kwadrat odległości może nie być odpowiedni. Ponadto czasami pożądane jest, aby  atrybuty miały różne wagi.</a:t>
            </a:r>
            <a:endParaRPr lang="pl-PL" dirty="0">
              <a:cs typeface="Calibri" panose="020F0502020204030204"/>
            </a:endParaRPr>
          </a:p>
        </p:txBody>
      </p:sp>
      <p:sp>
        <p:nvSpPr>
          <p:cNvPr id="23"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Obraz 4">
            <a:extLst>
              <a:ext uri="{FF2B5EF4-FFF2-40B4-BE49-F238E27FC236}">
                <a16:creationId xmlns:a16="http://schemas.microsoft.com/office/drawing/2014/main" id="{866836E9-C4B7-1FC0-7B63-742325E4EC14}"/>
              </a:ext>
            </a:extLst>
          </p:cNvPr>
          <p:cNvPicPr>
            <a:picLocks noChangeAspect="1"/>
          </p:cNvPicPr>
          <p:nvPr/>
        </p:nvPicPr>
        <p:blipFill>
          <a:blip r:embed="rId2"/>
          <a:stretch>
            <a:fillRect/>
          </a:stretch>
        </p:blipFill>
        <p:spPr>
          <a:xfrm>
            <a:off x="6924837" y="2322243"/>
            <a:ext cx="1403242" cy="392461"/>
          </a:xfrm>
          <a:prstGeom prst="rect">
            <a:avLst/>
          </a:prstGeom>
        </p:spPr>
      </p:pic>
      <p:pic>
        <p:nvPicPr>
          <p:cNvPr id="5" name="Obraz 5" descr="Obraz zawierający tekst, zegarek, zegar&#10;&#10;Opis wygenerowany automatycznie">
            <a:extLst>
              <a:ext uri="{FF2B5EF4-FFF2-40B4-BE49-F238E27FC236}">
                <a16:creationId xmlns:a16="http://schemas.microsoft.com/office/drawing/2014/main" id="{8FF7F834-FA0E-BCD5-A60A-00551EDB53D9}"/>
              </a:ext>
            </a:extLst>
          </p:cNvPr>
          <p:cNvPicPr>
            <a:picLocks noChangeAspect="1"/>
          </p:cNvPicPr>
          <p:nvPr/>
        </p:nvPicPr>
        <p:blipFill>
          <a:blip r:embed="rId3"/>
          <a:stretch>
            <a:fillRect/>
          </a:stretch>
        </p:blipFill>
        <p:spPr>
          <a:xfrm>
            <a:off x="4523325" y="2825131"/>
            <a:ext cx="2447925" cy="561975"/>
          </a:xfrm>
          <a:prstGeom prst="rect">
            <a:avLst/>
          </a:prstGeom>
        </p:spPr>
      </p:pic>
      <p:pic>
        <p:nvPicPr>
          <p:cNvPr id="6" name="Obraz 6">
            <a:extLst>
              <a:ext uri="{FF2B5EF4-FFF2-40B4-BE49-F238E27FC236}">
                <a16:creationId xmlns:a16="http://schemas.microsoft.com/office/drawing/2014/main" id="{A601EB96-F7BB-0BBA-7936-47E3BD4F83C2}"/>
              </a:ext>
            </a:extLst>
          </p:cNvPr>
          <p:cNvPicPr>
            <a:picLocks noChangeAspect="1"/>
          </p:cNvPicPr>
          <p:nvPr/>
        </p:nvPicPr>
        <p:blipFill>
          <a:blip r:embed="rId4"/>
          <a:stretch>
            <a:fillRect/>
          </a:stretch>
        </p:blipFill>
        <p:spPr>
          <a:xfrm>
            <a:off x="4529541" y="3945449"/>
            <a:ext cx="2835866" cy="465272"/>
          </a:xfrm>
          <a:prstGeom prst="rect">
            <a:avLst/>
          </a:prstGeom>
        </p:spPr>
      </p:pic>
    </p:spTree>
    <p:extLst>
      <p:ext uri="{BB962C8B-B14F-4D97-AF65-F5344CB8AC3E}">
        <p14:creationId xmlns:p14="http://schemas.microsoft.com/office/powerpoint/2010/main" val="2296244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a16="http://schemas.microsoft.com/office/drawing/2014/main" id="{DF5C5AEE-8D56-648E-73FD-C0AF515D083A}"/>
              </a:ext>
            </a:extLst>
          </p:cNvPr>
          <p:cNvSpPr>
            <a:spLocks noGrp="1"/>
          </p:cNvSpPr>
          <p:nvPr>
            <p:ph type="title"/>
          </p:nvPr>
        </p:nvSpPr>
        <p:spPr>
          <a:xfrm>
            <a:off x="643467" y="179666"/>
            <a:ext cx="10905066" cy="1135737"/>
          </a:xfrm>
        </p:spPr>
        <p:txBody>
          <a:bodyPr>
            <a:normAutofit/>
          </a:bodyPr>
          <a:lstStyle/>
          <a:p>
            <a:r>
              <a:rPr lang="pl-PL" sz="3600" dirty="0">
                <a:ea typeface="+mj-lt"/>
                <a:cs typeface="+mj-lt"/>
              </a:rPr>
              <a:t>Podobieństwo ze względu na cechy</a:t>
            </a:r>
          </a:p>
        </p:txBody>
      </p:sp>
      <p:sp>
        <p:nvSpPr>
          <p:cNvPr id="3" name="Symbol zastępczy zawartości 2">
            <a:extLst>
              <a:ext uri="{FF2B5EF4-FFF2-40B4-BE49-F238E27FC236}">
                <a16:creationId xmlns:a16="http://schemas.microsoft.com/office/drawing/2014/main" id="{4E11BCBA-5AE0-DB16-1420-A498753AC293}"/>
              </a:ext>
            </a:extLst>
          </p:cNvPr>
          <p:cNvSpPr>
            <a:spLocks noGrp="1"/>
          </p:cNvSpPr>
          <p:nvPr>
            <p:ph idx="1"/>
          </p:nvPr>
        </p:nvSpPr>
        <p:spPr>
          <a:xfrm>
            <a:off x="643467" y="1581411"/>
            <a:ext cx="3750016" cy="4393982"/>
          </a:xfrm>
        </p:spPr>
        <p:txBody>
          <a:bodyPr vert="horz" lIns="91440" tIns="45720" rIns="91440" bIns="45720" rtlCol="0" anchor="t">
            <a:normAutofit/>
          </a:bodyPr>
          <a:lstStyle/>
          <a:p>
            <a:r>
              <a:rPr lang="pl-PL" sz="1800" dirty="0">
                <a:ea typeface="+mn-lt"/>
                <a:cs typeface="+mn-lt"/>
              </a:rPr>
              <a:t>Pomiary tego typu zmiennej są reprezentowane przez ciągłe liczby o wartościach rzeczywistych. To naturalne zdefiniować „błąd” między nimi jako rosnącą funkcję ich absolutnej różnicy:</a:t>
            </a:r>
          </a:p>
          <a:p>
            <a:endParaRPr lang="pl-PL" sz="1800" dirty="0">
              <a:cs typeface="Calibri"/>
            </a:endParaRPr>
          </a:p>
          <a:p>
            <a:r>
              <a:rPr lang="pl" sz="1800" dirty="0">
                <a:latin typeface="Calibri"/>
                <a:cs typeface="Calibri"/>
              </a:rPr>
              <a:t>Alternatywnie </a:t>
            </a:r>
            <a:r>
              <a:rPr lang="pl" sz="1800" dirty="0" err="1">
                <a:latin typeface="Calibri"/>
                <a:cs typeface="Calibri"/>
              </a:rPr>
              <a:t>klastrowanie</a:t>
            </a:r>
            <a:r>
              <a:rPr lang="pl" sz="1800" dirty="0">
                <a:latin typeface="Calibri"/>
                <a:cs typeface="Calibri"/>
              </a:rPr>
              <a:t> może być oparte na
korelacji:</a:t>
            </a:r>
            <a:endParaRPr lang="pl-PL" sz="1800">
              <a:latin typeface="Calibri"/>
              <a:cs typeface="Calibri"/>
            </a:endParaRPr>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pole tekstowe 3">
            <a:extLst>
              <a:ext uri="{FF2B5EF4-FFF2-40B4-BE49-F238E27FC236}">
                <a16:creationId xmlns:a16="http://schemas.microsoft.com/office/drawing/2014/main" id="{953A99AF-FD80-462F-05DA-645041F31809}"/>
              </a:ext>
            </a:extLst>
          </p:cNvPr>
          <p:cNvSpPr txBox="1"/>
          <p:nvPr/>
        </p:nvSpPr>
        <p:spPr>
          <a:xfrm>
            <a:off x="4397829" y="1510115"/>
            <a:ext cx="3789793" cy="31393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pl-PL" dirty="0">
                <a:ea typeface="+mn-lt"/>
                <a:cs typeface="+mn-lt"/>
              </a:rPr>
              <a:t>Często reprezentowane są wartości tego typu zmiennej jako ciągłe liczby całkowite, a wartości możliwe do zrealizowania są uważane za zbiór uporządkowany. Przykładami są stopnie akademickie (A, B, C, D, F). </a:t>
            </a:r>
          </a:p>
          <a:p>
            <a:pPr marL="285750" indent="-285750">
              <a:buFont typeface="Arial"/>
              <a:buChar char="•"/>
            </a:pPr>
            <a:r>
              <a:rPr lang="pl-PL" dirty="0">
                <a:ea typeface="+mn-lt"/>
                <a:cs typeface="+mn-lt"/>
              </a:rPr>
              <a:t>Miary błędów dla zmiennych porządkowych są zazwyczaj definiowane przez zastąpienie ich oryginalnych wartości M przez:</a:t>
            </a:r>
            <a:endParaRPr lang="pl-PL" dirty="0">
              <a:cs typeface="Calibri" panose="020F0502020204030204"/>
            </a:endParaRPr>
          </a:p>
        </p:txBody>
      </p:sp>
      <p:sp>
        <p:nvSpPr>
          <p:cNvPr id="5" name="pole tekstowe 4">
            <a:extLst>
              <a:ext uri="{FF2B5EF4-FFF2-40B4-BE49-F238E27FC236}">
                <a16:creationId xmlns:a16="http://schemas.microsoft.com/office/drawing/2014/main" id="{3D81BF03-D5BA-3D4D-5E93-3FF921550C8E}"/>
              </a:ext>
            </a:extLst>
          </p:cNvPr>
          <p:cNvSpPr txBox="1"/>
          <p:nvPr/>
        </p:nvSpPr>
        <p:spPr>
          <a:xfrm>
            <a:off x="8190417" y="1507693"/>
            <a:ext cx="3783106" cy="286232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pl" dirty="0">
                <a:latin typeface="Calibri"/>
                <a:cs typeface="Calibri"/>
              </a:rPr>
              <a:t>Z   nieuporządkowanych  kategorycznych (zwanym również nominalnymi)
zmiennych, stopień różnicy między parami wartości musi być
wyraźnie nakreślony. Jeśli zmienna przyjmuje M różnych wartości, 
mogą one  być ułożone w symetryczną macierz M ×M z elementami</a:t>
            </a:r>
            <a:endParaRPr lang="pl-PL" dirty="0">
              <a:latin typeface="Calibri"/>
              <a:cs typeface="Calibri"/>
            </a:endParaRPr>
          </a:p>
        </p:txBody>
      </p:sp>
      <p:sp>
        <p:nvSpPr>
          <p:cNvPr id="6" name="pole tekstowe 5">
            <a:extLst>
              <a:ext uri="{FF2B5EF4-FFF2-40B4-BE49-F238E27FC236}">
                <a16:creationId xmlns:a16="http://schemas.microsoft.com/office/drawing/2014/main" id="{2DFCEADE-33AA-57F7-EA56-DE44824D1CA8}"/>
              </a:ext>
            </a:extLst>
          </p:cNvPr>
          <p:cNvSpPr txBox="1"/>
          <p:nvPr/>
        </p:nvSpPr>
        <p:spPr>
          <a:xfrm>
            <a:off x="672008" y="1042860"/>
            <a:ext cx="2743199"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pl-PL" sz="2400" b="1" dirty="0"/>
              <a:t>Zmienne ilościowe</a:t>
            </a:r>
          </a:p>
        </p:txBody>
      </p:sp>
      <p:sp>
        <p:nvSpPr>
          <p:cNvPr id="7" name="pole tekstowe 6">
            <a:extLst>
              <a:ext uri="{FF2B5EF4-FFF2-40B4-BE49-F238E27FC236}">
                <a16:creationId xmlns:a16="http://schemas.microsoft.com/office/drawing/2014/main" id="{9CFEED65-A525-F2AA-550E-92774FD7733D}"/>
              </a:ext>
            </a:extLst>
          </p:cNvPr>
          <p:cNvSpPr txBox="1"/>
          <p:nvPr/>
        </p:nvSpPr>
        <p:spPr>
          <a:xfrm>
            <a:off x="4508299" y="1042858"/>
            <a:ext cx="3053165"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pl-PL" sz="2400" b="1" dirty="0"/>
              <a:t>Zmienne porządkowe</a:t>
            </a:r>
          </a:p>
        </p:txBody>
      </p:sp>
      <p:sp>
        <p:nvSpPr>
          <p:cNvPr id="9" name="pole tekstowe 8">
            <a:extLst>
              <a:ext uri="{FF2B5EF4-FFF2-40B4-BE49-F238E27FC236}">
                <a16:creationId xmlns:a16="http://schemas.microsoft.com/office/drawing/2014/main" id="{FE7DCD55-9438-03CB-4120-61323025E600}"/>
              </a:ext>
            </a:extLst>
          </p:cNvPr>
          <p:cNvSpPr txBox="1"/>
          <p:nvPr/>
        </p:nvSpPr>
        <p:spPr>
          <a:xfrm>
            <a:off x="8429924" y="1042859"/>
            <a:ext cx="3027334"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pl-PL" sz="2400" b="1" dirty="0"/>
              <a:t>Zmienne kategoryczne</a:t>
            </a:r>
          </a:p>
        </p:txBody>
      </p:sp>
      <p:pic>
        <p:nvPicPr>
          <p:cNvPr id="11" name="Obraz 12">
            <a:extLst>
              <a:ext uri="{FF2B5EF4-FFF2-40B4-BE49-F238E27FC236}">
                <a16:creationId xmlns:a16="http://schemas.microsoft.com/office/drawing/2014/main" id="{4E19E3FD-4088-94E2-B5A0-900259EF6BEF}"/>
              </a:ext>
            </a:extLst>
          </p:cNvPr>
          <p:cNvPicPr>
            <a:picLocks noChangeAspect="1"/>
          </p:cNvPicPr>
          <p:nvPr/>
        </p:nvPicPr>
        <p:blipFill>
          <a:blip r:embed="rId2"/>
          <a:stretch>
            <a:fillRect/>
          </a:stretch>
        </p:blipFill>
        <p:spPr>
          <a:xfrm>
            <a:off x="1025424" y="3171870"/>
            <a:ext cx="2755469" cy="338056"/>
          </a:xfrm>
          <a:prstGeom prst="rect">
            <a:avLst/>
          </a:prstGeom>
        </p:spPr>
      </p:pic>
      <p:pic>
        <p:nvPicPr>
          <p:cNvPr id="13" name="Obraz 14" descr="Obraz zawierający tekst&#10;&#10;Opis wygenerowany automatycznie">
            <a:extLst>
              <a:ext uri="{FF2B5EF4-FFF2-40B4-BE49-F238E27FC236}">
                <a16:creationId xmlns:a16="http://schemas.microsoft.com/office/drawing/2014/main" id="{9DC8E407-CD2C-8DF9-8624-2FCB226CAC0E}"/>
              </a:ext>
            </a:extLst>
          </p:cNvPr>
          <p:cNvPicPr>
            <a:picLocks noChangeAspect="1"/>
          </p:cNvPicPr>
          <p:nvPr/>
        </p:nvPicPr>
        <p:blipFill>
          <a:blip r:embed="rId3"/>
          <a:stretch>
            <a:fillRect/>
          </a:stretch>
        </p:blipFill>
        <p:spPr>
          <a:xfrm>
            <a:off x="636778" y="4444060"/>
            <a:ext cx="3450771" cy="645863"/>
          </a:xfrm>
          <a:prstGeom prst="rect">
            <a:avLst/>
          </a:prstGeom>
        </p:spPr>
      </p:pic>
      <p:pic>
        <p:nvPicPr>
          <p:cNvPr id="15" name="Obraz 16" descr="Obraz zawierający tekst, zegar, zegarek&#10;&#10;Opis wygenerowany automatycznie">
            <a:extLst>
              <a:ext uri="{FF2B5EF4-FFF2-40B4-BE49-F238E27FC236}">
                <a16:creationId xmlns:a16="http://schemas.microsoft.com/office/drawing/2014/main" id="{8119FE9C-6A37-DE84-5A53-D97B5FA47205}"/>
              </a:ext>
            </a:extLst>
          </p:cNvPr>
          <p:cNvPicPr>
            <a:picLocks noChangeAspect="1"/>
          </p:cNvPicPr>
          <p:nvPr/>
        </p:nvPicPr>
        <p:blipFill>
          <a:blip r:embed="rId4"/>
          <a:stretch>
            <a:fillRect/>
          </a:stretch>
        </p:blipFill>
        <p:spPr>
          <a:xfrm>
            <a:off x="5466670" y="4597854"/>
            <a:ext cx="1857375" cy="628650"/>
          </a:xfrm>
          <a:prstGeom prst="rect">
            <a:avLst/>
          </a:prstGeom>
        </p:spPr>
      </p:pic>
      <p:sp>
        <p:nvSpPr>
          <p:cNvPr id="17" name="pole tekstowe 16">
            <a:extLst>
              <a:ext uri="{FF2B5EF4-FFF2-40B4-BE49-F238E27FC236}">
                <a16:creationId xmlns:a16="http://schemas.microsoft.com/office/drawing/2014/main" id="{6C49FCFA-5BFD-48F3-B4A2-3795CD0BA76E}"/>
              </a:ext>
            </a:extLst>
          </p:cNvPr>
          <p:cNvSpPr txBox="1"/>
          <p:nvPr/>
        </p:nvSpPr>
        <p:spPr>
          <a:xfrm>
            <a:off x="4513489" y="5221061"/>
            <a:ext cx="3804556"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pl-PL" dirty="0">
                <a:ea typeface="+mn-lt"/>
                <a:cs typeface="+mn-lt"/>
              </a:rPr>
              <a:t>w określonej kolejności ich pierwotnych wartości. Następnie są traktowane jako zmienne ilościowe w tej skali.</a:t>
            </a:r>
            <a:endParaRPr lang="pl-PL" dirty="0">
              <a:cs typeface="Calibri"/>
            </a:endParaRPr>
          </a:p>
        </p:txBody>
      </p:sp>
      <p:pic>
        <p:nvPicPr>
          <p:cNvPr id="18" name="Obraz 18">
            <a:extLst>
              <a:ext uri="{FF2B5EF4-FFF2-40B4-BE49-F238E27FC236}">
                <a16:creationId xmlns:a16="http://schemas.microsoft.com/office/drawing/2014/main" id="{308CB9D3-7CD9-20BC-332A-F2CC8EDBF976}"/>
              </a:ext>
            </a:extLst>
          </p:cNvPr>
          <p:cNvPicPr>
            <a:picLocks noChangeAspect="1"/>
          </p:cNvPicPr>
          <p:nvPr/>
        </p:nvPicPr>
        <p:blipFill>
          <a:blip r:embed="rId5"/>
          <a:stretch>
            <a:fillRect/>
          </a:stretch>
        </p:blipFill>
        <p:spPr>
          <a:xfrm>
            <a:off x="8481332" y="4303260"/>
            <a:ext cx="862692" cy="319767"/>
          </a:xfrm>
          <a:prstGeom prst="rect">
            <a:avLst/>
          </a:prstGeom>
        </p:spPr>
      </p:pic>
      <p:pic>
        <p:nvPicPr>
          <p:cNvPr id="19" name="Obraz 19">
            <a:extLst>
              <a:ext uri="{FF2B5EF4-FFF2-40B4-BE49-F238E27FC236}">
                <a16:creationId xmlns:a16="http://schemas.microsoft.com/office/drawing/2014/main" id="{75C61516-A468-B8BD-93CC-C891A9B4E809}"/>
              </a:ext>
            </a:extLst>
          </p:cNvPr>
          <p:cNvPicPr>
            <a:picLocks noChangeAspect="1"/>
          </p:cNvPicPr>
          <p:nvPr/>
        </p:nvPicPr>
        <p:blipFill>
          <a:blip r:embed="rId6"/>
          <a:stretch>
            <a:fillRect/>
          </a:stretch>
        </p:blipFill>
        <p:spPr>
          <a:xfrm>
            <a:off x="9351510" y="4307341"/>
            <a:ext cx="2714625" cy="352425"/>
          </a:xfrm>
          <a:prstGeom prst="rect">
            <a:avLst/>
          </a:prstGeom>
        </p:spPr>
      </p:pic>
      <p:sp>
        <p:nvSpPr>
          <p:cNvPr id="20" name="pole tekstowe 19">
            <a:extLst>
              <a:ext uri="{FF2B5EF4-FFF2-40B4-BE49-F238E27FC236}">
                <a16:creationId xmlns:a16="http://schemas.microsoft.com/office/drawing/2014/main" id="{5B70487F-0B6C-D8F1-D0B6-4422D64A6A47}"/>
              </a:ext>
            </a:extLst>
          </p:cNvPr>
          <p:cNvSpPr txBox="1"/>
          <p:nvPr/>
        </p:nvSpPr>
        <p:spPr>
          <a:xfrm>
            <a:off x="8479971" y="4914900"/>
            <a:ext cx="2743200"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pl-PL" dirty="0">
                <a:cs typeface="Calibri"/>
              </a:rPr>
              <a:t>Najczęstszym wyborem jest przyjęcie</a:t>
            </a:r>
          </a:p>
          <a:p>
            <a:r>
              <a:rPr lang="pl-PL" dirty="0">
                <a:cs typeface="Calibri"/>
              </a:rPr>
              <a:t>Dla wszystkich</a:t>
            </a:r>
          </a:p>
        </p:txBody>
      </p:sp>
      <p:pic>
        <p:nvPicPr>
          <p:cNvPr id="21" name="Obraz 21">
            <a:extLst>
              <a:ext uri="{FF2B5EF4-FFF2-40B4-BE49-F238E27FC236}">
                <a16:creationId xmlns:a16="http://schemas.microsoft.com/office/drawing/2014/main" id="{ACF2F08F-861D-D272-C911-B671569B843D}"/>
              </a:ext>
            </a:extLst>
          </p:cNvPr>
          <p:cNvPicPr>
            <a:picLocks noChangeAspect="1"/>
          </p:cNvPicPr>
          <p:nvPr/>
        </p:nvPicPr>
        <p:blipFill>
          <a:blip r:embed="rId7"/>
          <a:stretch>
            <a:fillRect/>
          </a:stretch>
        </p:blipFill>
        <p:spPr>
          <a:xfrm>
            <a:off x="9483498" y="5283654"/>
            <a:ext cx="913039" cy="236764"/>
          </a:xfrm>
          <a:prstGeom prst="rect">
            <a:avLst/>
          </a:prstGeom>
        </p:spPr>
      </p:pic>
      <p:pic>
        <p:nvPicPr>
          <p:cNvPr id="23" name="Obraz 23">
            <a:extLst>
              <a:ext uri="{FF2B5EF4-FFF2-40B4-BE49-F238E27FC236}">
                <a16:creationId xmlns:a16="http://schemas.microsoft.com/office/drawing/2014/main" id="{C923D6FF-9EAC-FD18-5BFA-3B313E3A5F31}"/>
              </a:ext>
            </a:extLst>
          </p:cNvPr>
          <p:cNvPicPr>
            <a:picLocks noChangeAspect="1"/>
          </p:cNvPicPr>
          <p:nvPr/>
        </p:nvPicPr>
        <p:blipFill>
          <a:blip r:embed="rId8"/>
          <a:stretch>
            <a:fillRect/>
          </a:stretch>
        </p:blipFill>
        <p:spPr>
          <a:xfrm>
            <a:off x="9982881" y="5487761"/>
            <a:ext cx="649060" cy="236764"/>
          </a:xfrm>
          <a:prstGeom prst="rect">
            <a:avLst/>
          </a:prstGeom>
        </p:spPr>
      </p:pic>
    </p:spTree>
    <p:extLst>
      <p:ext uri="{BB962C8B-B14F-4D97-AF65-F5344CB8AC3E}">
        <p14:creationId xmlns:p14="http://schemas.microsoft.com/office/powerpoint/2010/main" val="2716628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a16="http://schemas.microsoft.com/office/drawing/2014/main" id="{A10DC3B1-5DA0-D116-AB14-256600EB16B7}"/>
              </a:ext>
            </a:extLst>
          </p:cNvPr>
          <p:cNvSpPr>
            <a:spLocks noGrp="1"/>
          </p:cNvSpPr>
          <p:nvPr>
            <p:ph type="title"/>
          </p:nvPr>
        </p:nvSpPr>
        <p:spPr>
          <a:xfrm>
            <a:off x="643467" y="321734"/>
            <a:ext cx="10905066" cy="1135737"/>
          </a:xfrm>
        </p:spPr>
        <p:txBody>
          <a:bodyPr>
            <a:normAutofit/>
          </a:bodyPr>
          <a:lstStyle/>
          <a:p>
            <a:r>
              <a:rPr lang="pl-PL" sz="3600" dirty="0">
                <a:cs typeface="Calibri Light"/>
              </a:rPr>
              <a:t>Algorytmy </a:t>
            </a:r>
            <a:r>
              <a:rPr lang="pl-PL" sz="3600" dirty="0" err="1">
                <a:cs typeface="Calibri Light"/>
              </a:rPr>
              <a:t>klasteryzujące</a:t>
            </a:r>
            <a:endParaRPr lang="pl-PL" sz="3600" dirty="0" err="1"/>
          </a:p>
        </p:txBody>
      </p:sp>
      <p:sp>
        <p:nvSpPr>
          <p:cNvPr id="3" name="Symbol zastępczy zawartości 2">
            <a:extLst>
              <a:ext uri="{FF2B5EF4-FFF2-40B4-BE49-F238E27FC236}">
                <a16:creationId xmlns:a16="http://schemas.microsoft.com/office/drawing/2014/main" id="{A4D131CA-24DD-7E00-2E12-C00D75D7D9D8}"/>
              </a:ext>
            </a:extLst>
          </p:cNvPr>
          <p:cNvSpPr>
            <a:spLocks noGrp="1"/>
          </p:cNvSpPr>
          <p:nvPr>
            <p:ph idx="1"/>
          </p:nvPr>
        </p:nvSpPr>
        <p:spPr>
          <a:xfrm>
            <a:off x="643467" y="1782981"/>
            <a:ext cx="10905066" cy="4393982"/>
          </a:xfrm>
        </p:spPr>
        <p:txBody>
          <a:bodyPr vert="horz" lIns="91440" tIns="45720" rIns="91440" bIns="45720" rtlCol="0" anchor="t">
            <a:normAutofit/>
          </a:bodyPr>
          <a:lstStyle/>
          <a:p>
            <a:r>
              <a:rPr lang="pl-PL" sz="2000" dirty="0">
                <a:ea typeface="+mn-lt"/>
                <a:cs typeface="+mn-lt"/>
              </a:rPr>
              <a:t>Celem analizy skupień jest podział obserwacji na grupy („klastry”), tak aby różnice między tymi parami  przypisanymi do tego samego klastra były  mniejszy niż te w różnych klastrach. Algorytmy </a:t>
            </a:r>
            <a:r>
              <a:rPr lang="pl-PL" sz="2000" dirty="0" err="1">
                <a:ea typeface="+mn-lt"/>
                <a:cs typeface="+mn-lt"/>
              </a:rPr>
              <a:t>klastrowania</a:t>
            </a:r>
            <a:r>
              <a:rPr lang="pl-PL" sz="2000" dirty="0">
                <a:ea typeface="+mn-lt"/>
                <a:cs typeface="+mn-lt"/>
              </a:rPr>
              <a:t> dzielą się na trzy różne typy: algorytmy kombinatoryczne, modelowanie mieszanin i wyszukiwanie </a:t>
            </a:r>
            <a:r>
              <a:rPr lang="pl-PL" sz="2000" dirty="0" err="1">
                <a:ea typeface="+mn-lt"/>
                <a:cs typeface="+mn-lt"/>
              </a:rPr>
              <a:t>modów</a:t>
            </a:r>
            <a:r>
              <a:rPr lang="pl-PL" sz="2000" dirty="0">
                <a:ea typeface="+mn-lt"/>
                <a:cs typeface="+mn-lt"/>
              </a:rPr>
              <a:t>.</a:t>
            </a:r>
          </a:p>
          <a:p>
            <a:r>
              <a:rPr lang="pl-PL" sz="2000" dirty="0">
                <a:ea typeface="+mn-lt"/>
                <a:cs typeface="+mn-lt"/>
              </a:rPr>
              <a:t>Algorytmy kombinatoryczne działają bezpośrednio na obserwowanych danych bez bezpośredniego  odniesienie do bazowego modelu prawdopodobieństwa. Modelowanie mieszaniny zakłada, że dane są próbką </a:t>
            </a:r>
            <a:r>
              <a:rPr lang="pl-PL" sz="2000" dirty="0" err="1">
                <a:ea typeface="+mn-lt"/>
                <a:cs typeface="+mn-lt"/>
              </a:rPr>
              <a:t>i.i.d</a:t>
            </a:r>
            <a:r>
              <a:rPr lang="pl-PL" sz="2000" dirty="0">
                <a:ea typeface="+mn-lt"/>
                <a:cs typeface="+mn-lt"/>
              </a:rPr>
              <a:t> z pewnej populacji opisanej przez funkcję gęstości prawdopodobieństwa. Ta funkcja gęstości charakteryzuje się sparametryzowanym modelem przyjętym jako mieszanina funkcji gęstości składników; każda gęstość składników opisuje jeden z klastrów. Ten model jest wtedy dopasowany do danych według największego prawdopodobieństwa lub odpowiednich metod </a:t>
            </a:r>
            <a:r>
              <a:rPr lang="pl-PL" sz="2000" dirty="0" err="1">
                <a:ea typeface="+mn-lt"/>
                <a:cs typeface="+mn-lt"/>
              </a:rPr>
              <a:t>bayesowskich</a:t>
            </a:r>
            <a:r>
              <a:rPr lang="pl-PL" sz="2000" dirty="0">
                <a:ea typeface="+mn-lt"/>
                <a:cs typeface="+mn-lt"/>
              </a:rPr>
              <a:t>.</a:t>
            </a:r>
          </a:p>
          <a:p>
            <a:r>
              <a:rPr lang="pl-PL" sz="2000" dirty="0">
                <a:ea typeface="+mn-lt"/>
                <a:cs typeface="+mn-lt"/>
              </a:rPr>
              <a:t>Wyszukiwacze </a:t>
            </a:r>
            <a:r>
              <a:rPr lang="pl-PL" sz="2000" dirty="0" err="1">
                <a:ea typeface="+mn-lt"/>
                <a:cs typeface="+mn-lt"/>
              </a:rPr>
              <a:t>modów</a:t>
            </a:r>
            <a:r>
              <a:rPr lang="pl-PL" sz="2000" dirty="0">
                <a:ea typeface="+mn-lt"/>
                <a:cs typeface="+mn-lt"/>
              </a:rPr>
              <a:t>  przyjmują perspektywę nieparametryczną, próbując bezpośrednio oszacować różne mody funkcji gęstości prawdopodobieństwa. Obserwacje „najbliższe” każdemu odpowiedniemu trybowi następnie definiują pojedynczy klaster.</a:t>
            </a:r>
            <a:endParaRPr lang="pl-PL" dirty="0">
              <a:cs typeface="Calibri" panose="020F0502020204030204"/>
            </a:endParaRPr>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610631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9A297797-5C89-4791-8204-AB071FA1FB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a16="http://schemas.microsoft.com/office/drawing/2014/main" id="{582972CA-29EA-4556-BAA8-F45D54B8ED81}"/>
              </a:ext>
            </a:extLst>
          </p:cNvPr>
          <p:cNvSpPr>
            <a:spLocks noGrp="1"/>
          </p:cNvSpPr>
          <p:nvPr>
            <p:ph type="title"/>
          </p:nvPr>
        </p:nvSpPr>
        <p:spPr>
          <a:xfrm>
            <a:off x="643468" y="643467"/>
            <a:ext cx="4804064" cy="5571065"/>
          </a:xfrm>
        </p:spPr>
        <p:txBody>
          <a:bodyPr>
            <a:normAutofit/>
          </a:bodyPr>
          <a:lstStyle/>
          <a:p>
            <a:r>
              <a:rPr lang="pl-PL" sz="3600">
                <a:cs typeface="Calibri Light"/>
              </a:rPr>
              <a:t>Algorytmy kombinatoryczne</a:t>
            </a:r>
            <a:endParaRPr lang="pl-PL" sz="3600"/>
          </a:p>
        </p:txBody>
      </p:sp>
      <p:sp>
        <p:nvSpPr>
          <p:cNvPr id="23" name="Freeform: Shape 22">
            <a:extLst>
              <a:ext uri="{FF2B5EF4-FFF2-40B4-BE49-F238E27FC236}">
                <a16:creationId xmlns:a16="http://schemas.microsoft.com/office/drawing/2014/main" id="{569BBA9B-8F4E-4D2B-BEFA-41A4754433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188" y="-231223"/>
            <a:ext cx="1409491" cy="1876653"/>
          </a:xfrm>
          <a:custGeom>
            <a:avLst/>
            <a:gdLst>
              <a:gd name="connsiteX0" fmla="*/ 0 w 1409491"/>
              <a:gd name="connsiteY0" fmla="*/ 643075 h 1876653"/>
              <a:gd name="connsiteX1" fmla="*/ 643075 w 1409491"/>
              <a:gd name="connsiteY1" fmla="*/ 0 h 1876653"/>
              <a:gd name="connsiteX2" fmla="*/ 1409491 w 1409491"/>
              <a:gd name="connsiteY2" fmla="*/ 0 h 1876653"/>
              <a:gd name="connsiteX3" fmla="*/ 1409491 w 1409491"/>
              <a:gd name="connsiteY3" fmla="*/ 1876653 h 1876653"/>
              <a:gd name="connsiteX4" fmla="*/ 1233578 w 1409491"/>
              <a:gd name="connsiteY4" fmla="*/ 1876653 h 18766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491" h="1876653">
                <a:moveTo>
                  <a:pt x="0" y="643075"/>
                </a:moveTo>
                <a:lnTo>
                  <a:pt x="643075" y="0"/>
                </a:lnTo>
                <a:lnTo>
                  <a:pt x="1409491" y="0"/>
                </a:lnTo>
                <a:lnTo>
                  <a:pt x="1409491" y="1876653"/>
                </a:lnTo>
                <a:lnTo>
                  <a:pt x="1233578" y="1876653"/>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Rectangle 24">
            <a:extLst>
              <a:ext uri="{FF2B5EF4-FFF2-40B4-BE49-F238E27FC236}">
                <a16:creationId xmlns:a16="http://schemas.microsoft.com/office/drawing/2014/main" id="{851012D1-8033-40B1-9EC0-91390FFC74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01285" y="128278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ymbol zastępczy zawartości 2">
            <a:extLst>
              <a:ext uri="{FF2B5EF4-FFF2-40B4-BE49-F238E27FC236}">
                <a16:creationId xmlns:a16="http://schemas.microsoft.com/office/drawing/2014/main" id="{A7854E11-F89F-5B67-6DD3-A23E8AE0296C}"/>
              </a:ext>
            </a:extLst>
          </p:cNvPr>
          <p:cNvSpPr>
            <a:spLocks noGrp="1"/>
          </p:cNvSpPr>
          <p:nvPr>
            <p:ph idx="1"/>
          </p:nvPr>
        </p:nvSpPr>
        <p:spPr>
          <a:xfrm>
            <a:off x="4839141" y="643467"/>
            <a:ext cx="6709390" cy="5571065"/>
          </a:xfrm>
        </p:spPr>
        <p:txBody>
          <a:bodyPr anchor="ctr">
            <a:normAutofit lnSpcReduction="10000"/>
          </a:bodyPr>
          <a:lstStyle/>
          <a:p>
            <a:r>
              <a:rPr lang="pl-PL" sz="2000" dirty="0">
                <a:ea typeface="+mn-lt"/>
                <a:cs typeface="+mn-lt"/>
              </a:rPr>
              <a:t>Najpopularniejsze algorytmy </a:t>
            </a:r>
            <a:r>
              <a:rPr lang="pl-PL" sz="2000" err="1">
                <a:ea typeface="+mn-lt"/>
                <a:cs typeface="+mn-lt"/>
              </a:rPr>
              <a:t>klastrowania</a:t>
            </a:r>
            <a:r>
              <a:rPr lang="pl-PL" sz="2000" dirty="0">
                <a:ea typeface="+mn-lt"/>
                <a:cs typeface="+mn-lt"/>
              </a:rPr>
              <a:t> bezpośrednio przypisują każdą obserwację do grupy lub klastra bez względu na model prawdopodobieństwa opisujący dane. </a:t>
            </a:r>
            <a:endParaRPr lang="pl-PL" dirty="0">
              <a:ea typeface="+mn-lt"/>
              <a:cs typeface="+mn-lt"/>
            </a:endParaRPr>
          </a:p>
          <a:p>
            <a:r>
              <a:rPr lang="pl-PL" sz="2000" dirty="0">
                <a:ea typeface="+mn-lt"/>
                <a:cs typeface="+mn-lt"/>
              </a:rPr>
              <a:t>Każda obserwacja jest jednoznacznie oznaczona liczbą całkowitą i ∈ {1, ..., N}.</a:t>
            </a:r>
            <a:endParaRPr lang="pl-PL" dirty="0">
              <a:cs typeface="Calibri" panose="020F0502020204030204"/>
            </a:endParaRPr>
          </a:p>
          <a:p>
            <a:r>
              <a:rPr lang="pl-PL" sz="2000" dirty="0">
                <a:ea typeface="+mn-lt"/>
                <a:cs typeface="+mn-lt"/>
              </a:rPr>
              <a:t>Określa się z góry  liczbę skupień K &lt; N, a każdy z nich jest oznaczony liczbą całkowitą k ∈ {1, …,K}.</a:t>
            </a:r>
            <a:endParaRPr lang="pl-PL" dirty="0">
              <a:ea typeface="+mn-lt"/>
              <a:cs typeface="+mn-lt"/>
            </a:endParaRPr>
          </a:p>
          <a:p>
            <a:r>
              <a:rPr lang="pl-PL" sz="2000" dirty="0">
                <a:ea typeface="+mn-lt"/>
                <a:cs typeface="+mn-lt"/>
              </a:rPr>
              <a:t> Każda obserwacja jest przypisana do jednego i tylko jeden klastra. Te przypisania mogą być scharakteryzowane przez odwzorowanie wiele do jednego lub koder k = C(i), który przypisuje i-tą obserwację do k-tego klastra.</a:t>
            </a:r>
          </a:p>
          <a:p>
            <a:r>
              <a:rPr lang="pl-PL" sz="2000">
                <a:ea typeface="+mn-lt"/>
                <a:cs typeface="+mn-lt"/>
              </a:rPr>
              <a:t>Poszukuje się konkretnego kodera C∗(i), który osiąga wymagany cel, na podstawie różnic d(xi, xi′) pomiędzy każdą parę obserwacji.  Ogólnie koder C(i) jest wyraźnie określony przez podanie jego wartości(przypisanie do skupień) dla każdej obserwacji Tak więc „parametrami” procedury są indywidualne przypisania klastrów dla każdego z N obserwacji. Są one dostosowywane tak, aby zminimalizować funkcję „straty”.</a:t>
            </a:r>
            <a:endParaRPr lang="pl-PL" sz="2000">
              <a:cs typeface="Calibri" panose="020F0502020204030204"/>
            </a:endParaRPr>
          </a:p>
        </p:txBody>
      </p:sp>
      <p:sp>
        <p:nvSpPr>
          <p:cNvPr id="27" name="Rectangle 26">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809436" y="6033666"/>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Isosceles Triangle 28">
            <a:extLst>
              <a:ext uri="{FF2B5EF4-FFF2-40B4-BE49-F238E27FC236}">
                <a16:creationId xmlns:a16="http://schemas.microsoft.com/office/drawing/2014/main" id="{D291F021-C45C-4D44-A2B8-A789E386CC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3444" y="5721108"/>
            <a:ext cx="2261965" cy="1136891"/>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44358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ymbol zastępczy zawartości 2">
            <a:extLst>
              <a:ext uri="{FF2B5EF4-FFF2-40B4-BE49-F238E27FC236}">
                <a16:creationId xmlns:a16="http://schemas.microsoft.com/office/drawing/2014/main" id="{A0F30FCC-24BA-2C8E-8070-DB674436F9A8}"/>
              </a:ext>
            </a:extLst>
          </p:cNvPr>
          <p:cNvSpPr>
            <a:spLocks noGrp="1"/>
          </p:cNvSpPr>
          <p:nvPr>
            <p:ph idx="1"/>
          </p:nvPr>
        </p:nvSpPr>
        <p:spPr>
          <a:xfrm>
            <a:off x="670681" y="449481"/>
            <a:ext cx="10877852" cy="6013232"/>
          </a:xfrm>
        </p:spPr>
        <p:txBody>
          <a:bodyPr vert="horz" lIns="91440" tIns="45720" rIns="91440" bIns="45720" rtlCol="0" anchor="t">
            <a:normAutofit/>
          </a:bodyPr>
          <a:lstStyle/>
          <a:p>
            <a:r>
              <a:rPr lang="pl-PL" sz="2000">
                <a:ea typeface="+mn-lt"/>
                <a:cs typeface="+mn-lt"/>
              </a:rPr>
              <a:t>Jedno podejście polega na bezpośrednim określeniu matematycznej funkcji straty i próbie jej  zminimalizowania za pomocą algorytmu optymalizacji kombinatorycznej.</a:t>
            </a:r>
            <a:endParaRPr lang="pl-PL">
              <a:cs typeface="Calibri" panose="020F0502020204030204"/>
            </a:endParaRPr>
          </a:p>
          <a:p>
            <a:r>
              <a:rPr lang="pl-PL" sz="2000">
                <a:ea typeface="+mn-lt"/>
                <a:cs typeface="+mn-lt"/>
              </a:rPr>
              <a:t>Ponieważ celem jest przypisanie punktów zbliżonych do tego samego klastra, naturalna funkcją  straty będzie</a:t>
            </a:r>
          </a:p>
          <a:p>
            <a:endParaRPr lang="pl-PL" sz="2000" dirty="0">
              <a:cs typeface="Calibri" panose="020F0502020204030204"/>
            </a:endParaRPr>
          </a:p>
          <a:p>
            <a:r>
              <a:rPr lang="pl-PL" sz="2000">
                <a:ea typeface="+mn-lt"/>
                <a:cs typeface="+mn-lt"/>
              </a:rPr>
              <a:t>Kryterium to charakteryzuje stopień, w jakim obserwacje przypisane do tego samego klastra wydają się być blisko siebie. Czasami jest to określane do jako punkt rozproszenia „w obrębie klastra”</a:t>
            </a:r>
          </a:p>
          <a:p>
            <a:endParaRPr lang="pl-PL" sz="2000">
              <a:cs typeface="Calibri" panose="020F0502020204030204"/>
            </a:endParaRPr>
          </a:p>
          <a:p>
            <a:endParaRPr lang="pl-PL" sz="2000" dirty="0">
              <a:cs typeface="Calibri" panose="020F0502020204030204"/>
            </a:endParaRPr>
          </a:p>
          <a:p>
            <a:endParaRPr lang="pl-PL" sz="2000" dirty="0">
              <a:cs typeface="Calibri" panose="020F0502020204030204"/>
            </a:endParaRPr>
          </a:p>
          <a:p>
            <a:pPr marL="0" indent="0">
              <a:buNone/>
            </a:pPr>
            <a:r>
              <a:rPr lang="pl-PL" sz="2000">
                <a:cs typeface="Calibri" panose="020F0502020204030204"/>
              </a:rPr>
              <a:t>Gdzie                               </a:t>
            </a:r>
            <a:r>
              <a:rPr lang="pl-PL" sz="2000">
                <a:ea typeface="+mn-lt"/>
                <a:cs typeface="+mn-lt"/>
              </a:rPr>
              <a:t>Tutaj T jest całkowitym rozrzutem punktowym, który jest stałą</a:t>
            </a:r>
            <a:endParaRPr lang="pl-PL" sz="2000" dirty="0">
              <a:cs typeface="Calibri" panose="020F0502020204030204"/>
            </a:endParaRPr>
          </a:p>
          <a:p>
            <a:pPr marL="0" indent="0">
              <a:buNone/>
            </a:pPr>
            <a:r>
              <a:rPr lang="pl-PL" sz="2000">
                <a:ea typeface="+mn-lt"/>
                <a:cs typeface="+mn-lt"/>
              </a:rPr>
              <a:t>biorąc pod uwagę dane, niezależnie od przypisania do klastra. Wartość: </a:t>
            </a:r>
          </a:p>
          <a:p>
            <a:pPr marL="0" indent="0">
              <a:buNone/>
            </a:pPr>
            <a:endParaRPr lang="pl-PL" sz="2000" dirty="0">
              <a:ea typeface="+mn-lt"/>
              <a:cs typeface="+mn-lt"/>
            </a:endParaRPr>
          </a:p>
          <a:p>
            <a:pPr marL="0" indent="0">
              <a:buNone/>
            </a:pPr>
            <a:endParaRPr lang="pl-PL" sz="2000" dirty="0">
              <a:ea typeface="+mn-lt"/>
              <a:cs typeface="+mn-lt"/>
            </a:endParaRPr>
          </a:p>
          <a:p>
            <a:pPr marL="0" indent="0">
              <a:buNone/>
            </a:pPr>
            <a:r>
              <a:rPr lang="pl-PL" sz="2000">
                <a:ea typeface="+mn-lt"/>
                <a:cs typeface="+mn-lt"/>
              </a:rPr>
              <a:t>jest rozrzutem między skupieniami. Będzie to zwykle duża wartość, gdy obserwacje przypisane do różnych klastrów są daleko od siebie.</a:t>
            </a:r>
            <a:endParaRPr lang="pl-PL"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Obraz 4" descr="Obraz zawierający tekst, zegarek&#10;&#10;Opis wygenerowany automatycznie">
            <a:extLst>
              <a:ext uri="{FF2B5EF4-FFF2-40B4-BE49-F238E27FC236}">
                <a16:creationId xmlns:a16="http://schemas.microsoft.com/office/drawing/2014/main" id="{04BF27B7-BBA1-5761-0EE3-AC6AB4BC360B}"/>
              </a:ext>
            </a:extLst>
          </p:cNvPr>
          <p:cNvPicPr>
            <a:picLocks noChangeAspect="1"/>
          </p:cNvPicPr>
          <p:nvPr/>
        </p:nvPicPr>
        <p:blipFill>
          <a:blip r:embed="rId2"/>
          <a:stretch>
            <a:fillRect/>
          </a:stretch>
        </p:blipFill>
        <p:spPr>
          <a:xfrm>
            <a:off x="4044043" y="1379334"/>
            <a:ext cx="3559629" cy="738367"/>
          </a:xfrm>
          <a:prstGeom prst="rect">
            <a:avLst/>
          </a:prstGeom>
        </p:spPr>
      </p:pic>
      <p:pic>
        <p:nvPicPr>
          <p:cNvPr id="5" name="Obraz 5" descr="Obraz zawierający tekst&#10;&#10;Opis wygenerowany automatycznie">
            <a:extLst>
              <a:ext uri="{FF2B5EF4-FFF2-40B4-BE49-F238E27FC236}">
                <a16:creationId xmlns:a16="http://schemas.microsoft.com/office/drawing/2014/main" id="{0EA7C95E-F305-485F-EACF-DF0E08B1916C}"/>
              </a:ext>
            </a:extLst>
          </p:cNvPr>
          <p:cNvPicPr>
            <a:picLocks noChangeAspect="1"/>
          </p:cNvPicPr>
          <p:nvPr/>
        </p:nvPicPr>
        <p:blipFill>
          <a:blip r:embed="rId3"/>
          <a:stretch>
            <a:fillRect/>
          </a:stretch>
        </p:blipFill>
        <p:spPr>
          <a:xfrm>
            <a:off x="3799114" y="2904590"/>
            <a:ext cx="4784271" cy="1171283"/>
          </a:xfrm>
          <a:prstGeom prst="rect">
            <a:avLst/>
          </a:prstGeom>
        </p:spPr>
      </p:pic>
      <p:pic>
        <p:nvPicPr>
          <p:cNvPr id="6" name="Obraz 6">
            <a:extLst>
              <a:ext uri="{FF2B5EF4-FFF2-40B4-BE49-F238E27FC236}">
                <a16:creationId xmlns:a16="http://schemas.microsoft.com/office/drawing/2014/main" id="{C827FE57-A7E3-FE5D-308E-9A03A8CBD6F0}"/>
              </a:ext>
            </a:extLst>
          </p:cNvPr>
          <p:cNvPicPr>
            <a:picLocks noChangeAspect="1"/>
          </p:cNvPicPr>
          <p:nvPr/>
        </p:nvPicPr>
        <p:blipFill>
          <a:blip r:embed="rId4"/>
          <a:stretch>
            <a:fillRect/>
          </a:stretch>
        </p:blipFill>
        <p:spPr>
          <a:xfrm>
            <a:off x="1396774" y="4048125"/>
            <a:ext cx="1655989" cy="353785"/>
          </a:xfrm>
          <a:prstGeom prst="rect">
            <a:avLst/>
          </a:prstGeom>
        </p:spPr>
      </p:pic>
      <p:pic>
        <p:nvPicPr>
          <p:cNvPr id="7" name="Obraz 8" descr="Obraz zawierający tekst, zegarek, zegar&#10;&#10;Opis wygenerowany automatycznie">
            <a:extLst>
              <a:ext uri="{FF2B5EF4-FFF2-40B4-BE49-F238E27FC236}">
                <a16:creationId xmlns:a16="http://schemas.microsoft.com/office/drawing/2014/main" id="{E6A8B9AF-4B44-C15D-09FD-89ABC5F26234}"/>
              </a:ext>
            </a:extLst>
          </p:cNvPr>
          <p:cNvPicPr>
            <a:picLocks noChangeAspect="1"/>
          </p:cNvPicPr>
          <p:nvPr/>
        </p:nvPicPr>
        <p:blipFill>
          <a:blip r:embed="rId5"/>
          <a:stretch>
            <a:fillRect/>
          </a:stretch>
        </p:blipFill>
        <p:spPr>
          <a:xfrm>
            <a:off x="4368574" y="4848906"/>
            <a:ext cx="2638425" cy="752475"/>
          </a:xfrm>
          <a:prstGeom prst="rect">
            <a:avLst/>
          </a:prstGeom>
        </p:spPr>
      </p:pic>
    </p:spTree>
    <p:extLst>
      <p:ext uri="{BB962C8B-B14F-4D97-AF65-F5344CB8AC3E}">
        <p14:creationId xmlns:p14="http://schemas.microsoft.com/office/powerpoint/2010/main" val="837024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a16="http://schemas.microsoft.com/office/drawing/2014/main" id="{4324788C-D323-599D-B408-25810FC53489}"/>
              </a:ext>
            </a:extLst>
          </p:cNvPr>
          <p:cNvSpPr>
            <a:spLocks noGrp="1"/>
          </p:cNvSpPr>
          <p:nvPr>
            <p:ph type="title"/>
          </p:nvPr>
        </p:nvSpPr>
        <p:spPr>
          <a:xfrm>
            <a:off x="643467" y="49591"/>
            <a:ext cx="10905066" cy="1135737"/>
          </a:xfrm>
        </p:spPr>
        <p:txBody>
          <a:bodyPr>
            <a:normAutofit/>
          </a:bodyPr>
          <a:lstStyle/>
          <a:p>
            <a:r>
              <a:rPr lang="pl-PL" sz="3600">
                <a:cs typeface="Calibri Light"/>
              </a:rPr>
              <a:t>Algorytm K-means</a:t>
            </a:r>
            <a:endParaRPr lang="pl-PL" sz="3600"/>
          </a:p>
        </p:txBody>
      </p:sp>
      <p:sp>
        <p:nvSpPr>
          <p:cNvPr id="20" name="Content Placeholder 19">
            <a:extLst>
              <a:ext uri="{FF2B5EF4-FFF2-40B4-BE49-F238E27FC236}">
                <a16:creationId xmlns:a16="http://schemas.microsoft.com/office/drawing/2014/main" id="{AFD49FA1-737D-DF2F-C8C5-44DCD982AA11}"/>
              </a:ext>
            </a:extLst>
          </p:cNvPr>
          <p:cNvSpPr>
            <a:spLocks noGrp="1"/>
          </p:cNvSpPr>
          <p:nvPr>
            <p:ph idx="1"/>
          </p:nvPr>
        </p:nvSpPr>
        <p:spPr>
          <a:xfrm>
            <a:off x="643469" y="966553"/>
            <a:ext cx="11152133" cy="5713874"/>
          </a:xfrm>
        </p:spPr>
        <p:txBody>
          <a:bodyPr vert="horz" lIns="91440" tIns="45720" rIns="91440" bIns="45720" rtlCol="0" anchor="t">
            <a:normAutofit/>
          </a:bodyPr>
          <a:lstStyle/>
          <a:p>
            <a:r>
              <a:rPr lang="en-US" sz="2000">
                <a:ea typeface="+mn-lt"/>
                <a:cs typeface="+mn-lt"/>
              </a:rPr>
              <a:t>Algorytm K-średnich jest jedną z najpopularniejszych iteracyjnych metod grupowania zstępującego. Jest przeznaczony do sytuacji, w których wszystkie zmienne są typu ilościowego i kwadrat odległości euklidesowej jest wybrany jako miara odmienności.</a:t>
            </a:r>
          </a:p>
          <a:p>
            <a:r>
              <a:rPr lang="en-US" sz="2000">
                <a:ea typeface="+mn-lt"/>
                <a:cs typeface="+mn-lt"/>
              </a:rPr>
              <a:t>Rozrzut wewnątrz punktu można zapisać jako:</a:t>
            </a:r>
          </a:p>
          <a:p>
            <a:endParaRPr lang="en-US" sz="2000" dirty="0">
              <a:cs typeface="Calibri" panose="020F0502020204030204"/>
            </a:endParaRPr>
          </a:p>
          <a:p>
            <a:endParaRPr lang="en-US" sz="2000" dirty="0">
              <a:cs typeface="Calibri" panose="020F0502020204030204"/>
            </a:endParaRPr>
          </a:p>
          <a:p>
            <a:endParaRPr lang="en-US" sz="2000" dirty="0">
              <a:cs typeface="Calibri" panose="020F0502020204030204"/>
            </a:endParaRPr>
          </a:p>
          <a:p>
            <a:r>
              <a:rPr lang="en-US" sz="2000">
                <a:ea typeface="+mn-lt"/>
                <a:cs typeface="+mn-lt"/>
              </a:rPr>
              <a:t>W ten sposób kryterium jest zminimalizowane przez przypisanie obserwacji N do skupień K w taki sposób, aby w każdym skupieniu średnia odmienność obserwacji ze skupienia zdefiniowana przez punkty w tym skupieniu jest zminimalizowana.</a:t>
            </a:r>
          </a:p>
          <a:p>
            <a:r>
              <a:rPr lang="en-US" sz="2000">
                <a:ea typeface="+mn-lt"/>
                <a:cs typeface="+mn-lt"/>
              </a:rPr>
              <a:t>Iteracyjny algorytm do rozwiązywania                                                   można uzyskać, zauważając, że dla dowolnego zbioru obserwacji S zachodzi</a:t>
            </a:r>
            <a:endParaRPr lang="en-US" sz="2000" dirty="0">
              <a:ea typeface="+mn-lt"/>
              <a:cs typeface="+mn-lt"/>
            </a:endParaRPr>
          </a:p>
          <a:p>
            <a:endParaRPr lang="en-US" sz="2000" dirty="0">
              <a:cs typeface="Calibri" panose="020F0502020204030204"/>
            </a:endParaRPr>
          </a:p>
          <a:p>
            <a:r>
              <a:rPr lang="en-US" sz="2000">
                <a:ea typeface="+mn-lt"/>
                <a:cs typeface="+mn-lt"/>
              </a:rPr>
              <a:t>Stąd możemy otrzymać C* rozwiązując powiększony problem optymalizacji:</a:t>
            </a:r>
            <a:endParaRPr lang="en-US"/>
          </a:p>
        </p:txBody>
      </p:sp>
      <p:grpSp>
        <p:nvGrpSpPr>
          <p:cNvPr id="25" name="Group 24">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26" name="Isosceles Triangle 25">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9" name="Group 28">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30" name="Rectangle 29">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Isosceles Triangle 30">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3" name="Obraz 4" descr="Obraz zawierający tekst&#10;&#10;Opis wygenerowany automatycznie">
            <a:extLst>
              <a:ext uri="{FF2B5EF4-FFF2-40B4-BE49-F238E27FC236}">
                <a16:creationId xmlns:a16="http://schemas.microsoft.com/office/drawing/2014/main" id="{B267C6A8-5193-F309-F3D2-94A4DE0CE973}"/>
              </a:ext>
            </a:extLst>
          </p:cNvPr>
          <p:cNvPicPr>
            <a:picLocks noChangeAspect="1"/>
          </p:cNvPicPr>
          <p:nvPr/>
        </p:nvPicPr>
        <p:blipFill>
          <a:blip r:embed="rId2"/>
          <a:stretch>
            <a:fillRect/>
          </a:stretch>
        </p:blipFill>
        <p:spPr>
          <a:xfrm>
            <a:off x="3921579" y="2306314"/>
            <a:ext cx="3178628" cy="1184011"/>
          </a:xfrm>
          <a:prstGeom prst="rect">
            <a:avLst/>
          </a:prstGeom>
        </p:spPr>
      </p:pic>
      <p:pic>
        <p:nvPicPr>
          <p:cNvPr id="5" name="Obraz 5" descr="Obraz zawierający tekst, zegarek, wskaźnik&#10;&#10;Opis wygenerowany automatycznie">
            <a:extLst>
              <a:ext uri="{FF2B5EF4-FFF2-40B4-BE49-F238E27FC236}">
                <a16:creationId xmlns:a16="http://schemas.microsoft.com/office/drawing/2014/main" id="{836CDAE5-A7A9-C32E-16C1-1500A9B64856}"/>
              </a:ext>
            </a:extLst>
          </p:cNvPr>
          <p:cNvPicPr>
            <a:picLocks noChangeAspect="1"/>
          </p:cNvPicPr>
          <p:nvPr/>
        </p:nvPicPr>
        <p:blipFill>
          <a:blip r:embed="rId3"/>
          <a:stretch>
            <a:fillRect/>
          </a:stretch>
        </p:blipFill>
        <p:spPr>
          <a:xfrm>
            <a:off x="5146222" y="4342241"/>
            <a:ext cx="2389415" cy="663626"/>
          </a:xfrm>
          <a:prstGeom prst="rect">
            <a:avLst/>
          </a:prstGeom>
        </p:spPr>
      </p:pic>
      <p:pic>
        <p:nvPicPr>
          <p:cNvPr id="6" name="Obraz 6">
            <a:extLst>
              <a:ext uri="{FF2B5EF4-FFF2-40B4-BE49-F238E27FC236}">
                <a16:creationId xmlns:a16="http://schemas.microsoft.com/office/drawing/2014/main" id="{F1427BCA-0E4E-5CF6-5DB6-E58F8D825431}"/>
              </a:ext>
            </a:extLst>
          </p:cNvPr>
          <p:cNvPicPr>
            <a:picLocks noChangeAspect="1"/>
          </p:cNvPicPr>
          <p:nvPr/>
        </p:nvPicPr>
        <p:blipFill>
          <a:blip r:embed="rId4"/>
          <a:stretch>
            <a:fillRect/>
          </a:stretch>
        </p:blipFill>
        <p:spPr>
          <a:xfrm>
            <a:off x="4750254" y="5118327"/>
            <a:ext cx="2419350" cy="485775"/>
          </a:xfrm>
          <a:prstGeom prst="rect">
            <a:avLst/>
          </a:prstGeom>
        </p:spPr>
      </p:pic>
      <p:pic>
        <p:nvPicPr>
          <p:cNvPr id="7" name="Obraz 7" descr="Obraz zawierający tekst, zegarek, zegar, wskaźnik&#10;&#10;Opis wygenerowany automatycznie">
            <a:extLst>
              <a:ext uri="{FF2B5EF4-FFF2-40B4-BE49-F238E27FC236}">
                <a16:creationId xmlns:a16="http://schemas.microsoft.com/office/drawing/2014/main" id="{2D29EE22-CC8E-C0C9-8E18-B2D36F8D5BD5}"/>
              </a:ext>
            </a:extLst>
          </p:cNvPr>
          <p:cNvPicPr>
            <a:picLocks noChangeAspect="1"/>
          </p:cNvPicPr>
          <p:nvPr/>
        </p:nvPicPr>
        <p:blipFill>
          <a:blip r:embed="rId5"/>
          <a:stretch>
            <a:fillRect/>
          </a:stretch>
        </p:blipFill>
        <p:spPr>
          <a:xfrm>
            <a:off x="4656364" y="5918564"/>
            <a:ext cx="2743200" cy="599799"/>
          </a:xfrm>
          <a:prstGeom prst="rect">
            <a:avLst/>
          </a:prstGeom>
        </p:spPr>
      </p:pic>
    </p:spTree>
    <p:extLst>
      <p:ext uri="{BB962C8B-B14F-4D97-AF65-F5344CB8AC3E}">
        <p14:creationId xmlns:p14="http://schemas.microsoft.com/office/powerpoint/2010/main" val="174404259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Panoramiczny</PresentationFormat>
  <Paragraphs>0</Paragraphs>
  <Slides>13</Slides>
  <Notes>0</Notes>
  <HiddenSlides>0</HiddenSlides>
  <MMClips>0</MMClips>
  <ScaleCrop>false</ScaleCrop>
  <HeadingPairs>
    <vt:vector size="4" baseType="variant">
      <vt:variant>
        <vt:lpstr>Motyw</vt:lpstr>
      </vt:variant>
      <vt:variant>
        <vt:i4>1</vt:i4>
      </vt:variant>
      <vt:variant>
        <vt:lpstr>Tytuły slajdów</vt:lpstr>
      </vt:variant>
      <vt:variant>
        <vt:i4>13</vt:i4>
      </vt:variant>
    </vt:vector>
  </HeadingPairs>
  <TitlesOfParts>
    <vt:vector size="14" baseType="lpstr">
      <vt:lpstr>Office Theme</vt:lpstr>
      <vt:lpstr>Analiza skupień</vt:lpstr>
      <vt:lpstr>Wprowadzenie</vt:lpstr>
      <vt:lpstr>Macierze podobieństwa</vt:lpstr>
      <vt:lpstr>Podobieństwo ze względu na cechy </vt:lpstr>
      <vt:lpstr>Podobieństwo ze względu na cechy</vt:lpstr>
      <vt:lpstr>Algorytmy klasteryzujące</vt:lpstr>
      <vt:lpstr>Algorytmy kombinatoryczne</vt:lpstr>
      <vt:lpstr>Prezentacja programu PowerPoint</vt:lpstr>
      <vt:lpstr>Algorytm K-means</vt:lpstr>
      <vt:lpstr>Algorytm K-means</vt:lpstr>
      <vt:lpstr>Hierarchiczna analiza klastrów</vt:lpstr>
      <vt:lpstr>Prezentacja programu PowerPoint</vt:lpstr>
      <vt:lpstr>Dziękuję za uwagę</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
  <cp:lastModifiedBy/>
  <cp:revision>552</cp:revision>
  <dcterms:created xsi:type="dcterms:W3CDTF">2022-06-24T14:56:13Z</dcterms:created>
  <dcterms:modified xsi:type="dcterms:W3CDTF">2022-06-25T20:41:56Z</dcterms:modified>
</cp:coreProperties>
</file>