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6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2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7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4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4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5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64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4CD404-BA37-24EA-5ECE-751C051A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09398"/>
            <a:ext cx="6823988" cy="345341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700" dirty="0">
                <a:solidFill>
                  <a:schemeClr val="tx1"/>
                </a:solidFill>
              </a:rPr>
              <a:t>Metody wielokrotnego testowania dla rozkładu Poissona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9820C5-EE70-A567-9CC8-527D0B8DE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4572000"/>
            <a:ext cx="6823988" cy="10235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>
                <a:solidFill>
                  <a:schemeClr val="tx1">
                    <a:alpha val="60000"/>
                  </a:schemeClr>
                </a:solidFill>
              </a:rPr>
              <a:t>Łukasz Rębisz</a:t>
            </a:r>
            <a:br>
              <a:rPr lang="pl-PL" sz="2200">
                <a:solidFill>
                  <a:schemeClr val="tx1">
                    <a:alpha val="60000"/>
                  </a:schemeClr>
                </a:solidFill>
              </a:rPr>
            </a:br>
            <a:br>
              <a:rPr lang="pl-PL" sz="2200">
                <a:solidFill>
                  <a:schemeClr val="tx1">
                    <a:alpha val="60000"/>
                  </a:schemeClr>
                </a:solidFill>
              </a:rPr>
            </a:br>
            <a:r>
              <a:rPr lang="pl-PL" sz="2200">
                <a:solidFill>
                  <a:schemeClr val="tx1">
                    <a:alpha val="60000"/>
                  </a:schemeClr>
                </a:solidFill>
              </a:rPr>
              <a:t>Promotor: dr Liudmyla Zaitseva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Obraz zawierający niebieskie, Jaskrawoniebieski, Wielobarwność, Majorelle blu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EF508F7-17ED-224C-D459-7FB748E0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11" r="6478"/>
          <a:stretch/>
        </p:blipFill>
        <p:spPr>
          <a:xfrm>
            <a:off x="8140428" y="10"/>
            <a:ext cx="40515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E2E0-BEEF-CCF4-1F53-132C21AE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7184C-62DC-0999-3333-9AF64D4D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konieczność nowych metod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7CF5B7D3-D21E-BD0D-35D3-3FF02ADDFC1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337919"/>
              </p:ext>
            </p:extLst>
          </p:nvPr>
        </p:nvGraphicFramePr>
        <p:xfrm>
          <a:off x="581193" y="1361872"/>
          <a:ext cx="504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91840" imgH="3291840" progId="Acrobat.Document.DC">
                  <p:embed/>
                </p:oleObj>
              </mc:Choice>
              <mc:Fallback>
                <p:oleObj name="Acrobat Document" r:id="rId2" imgW="3291840" imgH="32918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193" y="1361872"/>
                        <a:ext cx="50400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1FF820F6-59F9-9E36-2A99-34F6450A5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5011"/>
              </p:ext>
            </p:extLst>
          </p:nvPr>
        </p:nvGraphicFramePr>
        <p:xfrm>
          <a:off x="6570807" y="1361872"/>
          <a:ext cx="504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291840" imgH="3291840" progId="Acrobat.Document.DC">
                  <p:embed/>
                </p:oleObj>
              </mc:Choice>
              <mc:Fallback>
                <p:oleObj name="Acrobat Document" r:id="rId4" imgW="3291840" imgH="32918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0807" y="1361872"/>
                        <a:ext cx="50400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7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2B174-04A0-1D83-BC86-38835F4C3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55DDC-4C74-D76B-CCF8-DF07A1D7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5">
                <a:extLst>
                  <a:ext uri="{FF2B5EF4-FFF2-40B4-BE49-F238E27FC236}">
                    <a16:creationId xmlns:a16="http://schemas.microsoft.com/office/drawing/2014/main" id="{04AE873F-9C51-783E-A2AE-31D6BF502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11757"/>
                <a:ext cx="11029615" cy="36344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Zachowanie kontroli wskaźnika FDR na ustalonym poziomie istotności.</a:t>
                </a:r>
              </a:p>
              <a:p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Zwiększenie mocy testu poprzez wykorzystanie jak największej części dopuszczalnego poziomu istotności.</a:t>
                </a:r>
              </a:p>
              <a:p>
                <a:pPr marL="0" indent="0">
                  <a:buNone/>
                </a:pPr>
                <a:endPara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Metoda Gilberta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w przypadku dyskretnym niektóre spośród hipotez mogą być wykluczone </a:t>
                </a:r>
                <a:r>
                  <a:rPr lang="pl-PL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priori 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analizowanych sytuacjach, ponieważ odpowiadające im dyskretne statystyki testowe nie są w stanie wygenerować p-wartości wystarczająco bliskich wartości zero.</a:t>
                </a:r>
              </a:p>
              <a:p>
                <a:pPr marL="0" indent="0">
                  <a:buNone/>
                </a:pPr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limLow>
                        <m:limLow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 dirty="0" err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limLow>
                        <m:limLow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 i="0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(1 − </m:t>
                      </m:r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𝑃𝑜𝑖𝑠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−1)) = 0</m:t>
                      </m:r>
                    </m:oMath>
                  </m:oMathPara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ymbol zastępczy zawartości 5">
                <a:extLst>
                  <a:ext uri="{FF2B5EF4-FFF2-40B4-BE49-F238E27FC236}">
                    <a16:creationId xmlns:a16="http://schemas.microsoft.com/office/drawing/2014/main" id="{04AE873F-9C51-783E-A2AE-31D6BF502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11757"/>
                <a:ext cx="11029615" cy="3634486"/>
              </a:xfrm>
              <a:blipFill>
                <a:blip r:embed="rId2"/>
                <a:stretch>
                  <a:fillRect l="-387" t="-1340" r="-4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8BF6-C039-6086-2837-51FD2AC3A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A8B9C-144E-8A58-3FCA-4A94450E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7C8B520-854F-A52C-A693-D2330F14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3634486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Heyse’a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alternatywna wersja metody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Benjaminiego-Hochberga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 zmiennych dyskretnych oparta na uśrednionych wartościach dystrybuant p-wartości.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 odrzuca większą liczbę hipotez niż metoda BH, a jej konstrukcja nie zapewnia rygorystycznej kontroli wskaźnika FDR.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Kontrprzykład i poprawienie metody: procedury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HSU i HSD: </a:t>
            </a:r>
            <a:b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step-up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/step-down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Döhler, Durand,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Roquain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Wady metod HSU i HSD: 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skomplikowane, wymagające rachunkowo, nie poprawiają istotnie mocy.</a:t>
            </a:r>
          </a:p>
        </p:txBody>
      </p:sp>
    </p:spTree>
    <p:extLst>
      <p:ext uri="{BB962C8B-B14F-4D97-AF65-F5344CB8AC3E}">
        <p14:creationId xmlns:p14="http://schemas.microsoft.com/office/powerpoint/2010/main" val="332994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22D7F-DDDE-5830-85EC-0774EE4B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FA372-DF92-EA97-B09B-13C3B6F1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741D0F7D-4F34-E00B-8F94-6155AACC687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14773"/>
              </p:ext>
            </p:extLst>
          </p:nvPr>
        </p:nvGraphicFramePr>
        <p:xfrm>
          <a:off x="249476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40480" imgH="3840196" progId="Acrobat.Document.DC">
                  <p:embed/>
                </p:oleObj>
              </mc:Choice>
              <mc:Fallback>
                <p:oleObj name="Acrobat Document" r:id="rId2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476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1023E860-A386-882C-9789-2FDA8569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815309"/>
              </p:ext>
            </p:extLst>
          </p:nvPr>
        </p:nvGraphicFramePr>
        <p:xfrm>
          <a:off x="411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40480" imgH="3840196" progId="Acrobat.Document.DC">
                  <p:embed/>
                </p:oleObj>
              </mc:Choice>
              <mc:Fallback>
                <p:oleObj name="Acrobat Document" r:id="rId4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8364C18-9984-47B2-3E2C-5842F3A4E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05969"/>
              </p:ext>
            </p:extLst>
          </p:nvPr>
        </p:nvGraphicFramePr>
        <p:xfrm>
          <a:off x="807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840480" imgH="3840196" progId="Acrobat.Document.DC">
                  <p:embed/>
                </p:oleObj>
              </mc:Choice>
              <mc:Fallback>
                <p:oleObj name="Acrobat Document" r:id="rId6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7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3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64C3-D13D-6591-0981-53920BC21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E07532-2820-9116-8D80-32DE5713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7DE562D-3E13-8F1D-79CF-33DEEBE7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E10BBF93-1147-242A-7BB3-F90BBBD73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24316"/>
              </p:ext>
            </p:extLst>
          </p:nvPr>
        </p:nvGraphicFramePr>
        <p:xfrm>
          <a:off x="155999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40480" imgH="3840196" progId="Acrobat.Document.DC">
                  <p:embed/>
                </p:oleObj>
              </mc:Choice>
              <mc:Fallback>
                <p:oleObj name="Acrobat Document" r:id="rId2" imgW="3840480" imgH="3840196" progId="Acrobat.Document.DC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ABF2892F-F46E-5688-FA0E-B6F95D22A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999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CBF02BF4-ED5A-B08D-1E2D-D57611CB03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10612"/>
              </p:ext>
            </p:extLst>
          </p:nvPr>
        </p:nvGraphicFramePr>
        <p:xfrm>
          <a:off x="411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40480" imgH="3840196" progId="Acrobat.Document.DC">
                  <p:embed/>
                </p:oleObj>
              </mc:Choice>
              <mc:Fallback>
                <p:oleObj name="Acrobat Document" r:id="rId4" imgW="3840480" imgH="3840196" progId="Acrobat.Document.DC">
                  <p:embed/>
                  <p:pic>
                    <p:nvPicPr>
                      <p:cNvPr id="9" name="Obiekt 8">
                        <a:extLst>
                          <a:ext uri="{FF2B5EF4-FFF2-40B4-BE49-F238E27FC236}">
                            <a16:creationId xmlns:a16="http://schemas.microsoft.com/office/drawing/2014/main" id="{7AADCB80-61B4-EDD4-54FF-DF62E7318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536B3844-44F2-FC1B-6925-5083E06F7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075409"/>
              </p:ext>
            </p:extLst>
          </p:nvPr>
        </p:nvGraphicFramePr>
        <p:xfrm>
          <a:off x="807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840480" imgH="3840196" progId="Acrobat.Document.DC">
                  <p:embed/>
                </p:oleObj>
              </mc:Choice>
              <mc:Fallback>
                <p:oleObj name="Acrobat Document" r:id="rId6" imgW="3840480" imgH="3840196" progId="Acrobat.Document.DC">
                  <p:embed/>
                  <p:pic>
                    <p:nvPicPr>
                      <p:cNvPr id="10" name="Symbol zastępczy zawartości 9">
                        <a:extLst>
                          <a:ext uri="{FF2B5EF4-FFF2-40B4-BE49-F238E27FC236}">
                            <a16:creationId xmlns:a16="http://schemas.microsoft.com/office/drawing/2014/main" id="{B597CE2A-EBF1-B869-74BA-6F5AB32B91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7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63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5EB33-EB74-B0B0-459D-69D1A930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58662-3E94-458C-8239-506EF824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1D313FA-6031-6669-1AB5-D9EDE31E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1136"/>
            <a:ext cx="11029615" cy="3634486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Benjaminiego-Liu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zstępująca (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step-down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procedura kontrolująca FDR.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Porównanie wartości krytycznych dla nowej metody BL i metody BH pokazuje, że żadna z tych procedur nie dominuje drugiej przy porównaniu mocy testu.</a:t>
            </a:r>
          </a:p>
          <a:p>
            <a:pPr marL="0" indent="0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Benjaminiego-Yekuteliego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kontrolująca FDR również dla ujemnie skorelowanych statystyk testowych.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0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E33AD-B4F6-C511-BDF9-DB139957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D5D8A-FC49-38F7-5657-382DBA0D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5">
                <a:extLst>
                  <a:ext uri="{FF2B5EF4-FFF2-40B4-BE49-F238E27FC236}">
                    <a16:creationId xmlns:a16="http://schemas.microsoft.com/office/drawing/2014/main" id="{1C0B3DA0-81C4-D61B-C270-A0EEE9A78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991135"/>
                <a:ext cx="11029615" cy="43707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Procedura </a:t>
                </a:r>
                <a:r>
                  <a:rPr lang="pl-PL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Storey’a</a:t>
                </a:r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bezpośrednie podejście do konstrukcji metody kontrolującej FDR.</a:t>
                </a:r>
              </a:p>
              <a:p>
                <a:pPr marL="0" indent="0">
                  <a:buNone/>
                </a:pP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Niech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l-PL" sz="2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l-PL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:= </m:t>
                    </m:r>
                    <m:f>
                      <m:f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(1/2)</m:t>
                        </m:r>
                      </m:num>
                      <m:den>
                        <m: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den>
                    </m:f>
                    <m:r>
                      <a:rPr lang="pl-PL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Procedurą </a:t>
                </a:r>
                <a:r>
                  <a:rPr lang="pl-PL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Storey'a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nazywamy test odrzucający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wtedy i tylko wtedy, gdy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gdzie  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pl-PL" sz="22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sup</m:t>
                    </m:r>
                    <m:r>
                      <m:rPr>
                        <m:lit/>
                      </m:rP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f>
                      <m:fPr>
                        <m:ctrlP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pl-PL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l-PL" sz="2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𝐹𝐷𝑅</m:t>
                        </m:r>
                      </m:e>
                    </m:acc>
                    <m:d>
                      <m:dPr>
                        <m:ctrlPr>
                          <a:rPr lang="pl-PL" sz="2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l-PL" sz="22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l-PL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 </m:t>
                    </m:r>
                    <m:f>
                      <m:f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𝑛𝑡</m:t>
                        </m:r>
                      </m:num>
                      <m:den>
                        <m:func>
                          <m:funcPr>
                            <m:ctrlPr>
                              <a:rPr lang="pl-PL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 sz="22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pl-PL" sz="2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2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pl-PL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pl-PL" sz="2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pl-PL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Metoda kontroluje wskaźnik FDR na ustalonym poziomie istotności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(dla rozkładów ciągłych).</a:t>
                </a:r>
              </a:p>
            </p:txBody>
          </p:sp>
        </mc:Choice>
        <mc:Fallback xmlns="">
          <p:sp>
            <p:nvSpPr>
              <p:cNvPr id="6" name="Symbol zastępczy zawartości 5">
                <a:extLst>
                  <a:ext uri="{FF2B5EF4-FFF2-40B4-BE49-F238E27FC236}">
                    <a16:creationId xmlns:a16="http://schemas.microsoft.com/office/drawing/2014/main" id="{1C0B3DA0-81C4-D61B-C270-A0EEE9A78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991135"/>
                <a:ext cx="11029615" cy="4370753"/>
              </a:xfr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FB52-5BD4-599F-5AD8-E42310E37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E198D-448C-B29D-AAE0-6AECD502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7FD65F6-3C4E-32B2-A676-1AE1693B5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E69C8DEB-C0C9-CDF0-483C-34E74811E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49051"/>
              </p:ext>
            </p:extLst>
          </p:nvPr>
        </p:nvGraphicFramePr>
        <p:xfrm>
          <a:off x="155999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40480" imgH="3840196" progId="Acrobat.Document.DC">
                  <p:embed/>
                </p:oleObj>
              </mc:Choice>
              <mc:Fallback>
                <p:oleObj name="Acrobat Document" r:id="rId2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999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4F3D7C67-6911-F92E-04F1-A1610DB67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65169"/>
              </p:ext>
            </p:extLst>
          </p:nvPr>
        </p:nvGraphicFramePr>
        <p:xfrm>
          <a:off x="411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40480" imgH="3840196" progId="Acrobat.Document.DC">
                  <p:embed/>
                </p:oleObj>
              </mc:Choice>
              <mc:Fallback>
                <p:oleObj name="Acrobat Document" r:id="rId4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FC353C5F-AF60-79BE-5A95-8F6632EE1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33480"/>
              </p:ext>
            </p:extLst>
          </p:nvPr>
        </p:nvGraphicFramePr>
        <p:xfrm>
          <a:off x="807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840480" imgH="3840196" progId="Acrobat.Document.DC">
                  <p:embed/>
                </p:oleObj>
              </mc:Choice>
              <mc:Fallback>
                <p:oleObj name="Acrobat Document" r:id="rId6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7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40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0EF97-650F-6E27-2A9C-ABA506644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2404A-F8C3-21F7-EA35-3F965211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Modyfikacje metody </a:t>
            </a:r>
            <a:r>
              <a:rPr lang="pl-PL" dirty="0" err="1"/>
              <a:t>bh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D97014-DE06-B495-6567-A7B185F3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3E8B6D42-3829-A8EF-242E-FA99833D5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09929"/>
              </p:ext>
            </p:extLst>
          </p:nvPr>
        </p:nvGraphicFramePr>
        <p:xfrm>
          <a:off x="15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40480" imgH="3840196" progId="Acrobat.Document.DC">
                  <p:embed/>
                </p:oleObj>
              </mc:Choice>
              <mc:Fallback>
                <p:oleObj name="Acrobat Document" r:id="rId2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4D0A37C9-9DAE-BAF5-21E7-ECA6B6801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49435"/>
              </p:ext>
            </p:extLst>
          </p:nvPr>
        </p:nvGraphicFramePr>
        <p:xfrm>
          <a:off x="4116000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40480" imgH="3840196" progId="Acrobat.Document.DC">
                  <p:embed/>
                </p:oleObj>
              </mc:Choice>
              <mc:Fallback>
                <p:oleObj name="Acrobat Document" r:id="rId4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000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04AC9AF-E435-0FEA-C8B9-1E3B42088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99943"/>
              </p:ext>
            </p:extLst>
          </p:nvPr>
        </p:nvGraphicFramePr>
        <p:xfrm>
          <a:off x="8075999" y="177747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840480" imgH="3840196" progId="Acrobat.Document.DC">
                  <p:embed/>
                </p:oleObj>
              </mc:Choice>
              <mc:Fallback>
                <p:oleObj name="Acrobat Document" r:id="rId6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75999" y="1777478"/>
                        <a:ext cx="3960000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93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19653-33E3-EDF0-11F9-A91868EF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60FC6-B83A-9324-DF3C-34CA0089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Nowe podejście - randomizacja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5">
                <a:extLst>
                  <a:ext uri="{FF2B5EF4-FFF2-40B4-BE49-F238E27FC236}">
                    <a16:creationId xmlns:a16="http://schemas.microsoft.com/office/drawing/2014/main" id="{1621E185-A2CE-106A-15CA-EDF13BB03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991135"/>
                <a:ext cx="11029615" cy="437075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l-PL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pl-PL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pl-PL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Znamy rozkład statystyk testowych (r. Poissona), 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próg = </a:t>
                </a:r>
                <a:r>
                  <a:rPr lang="pl-PL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qpois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</m:t>
                    </m:r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≥1−</m:t>
                    </m:r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X &gt; próg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odrzucamy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pl-PL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X &lt; próg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nie odrzucamy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pl-PL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X = próg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rzucamy monetą z p-</a:t>
                </a:r>
                <a:r>
                  <a:rPr lang="pl-PL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stwem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</m:sub>
                    </m:sSub>
                    <m:f>
                      <m:fPr>
                        <m:ctrlP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1 −</m:t>
                        </m:r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l-PL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l-PL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l-PL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pl-PL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pl-PL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l-PL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ymbol zastępczy zawartości 5">
                <a:extLst>
                  <a:ext uri="{FF2B5EF4-FFF2-40B4-BE49-F238E27FC236}">
                    <a16:creationId xmlns:a16="http://schemas.microsoft.com/office/drawing/2014/main" id="{1621E185-A2CE-106A-15CA-EDF13BB03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991135"/>
                <a:ext cx="11029615" cy="4370753"/>
              </a:xfrm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A8152-B693-7013-0D17-A1D226E2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Badane zagadnienie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F6E0CCF-FCBB-CD2F-C74D-35138CF1A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739514"/>
                <a:ext cx="11029615" cy="3634486"/>
              </a:xfrm>
            </p:spPr>
            <p:txBody>
              <a:bodyPr>
                <a:noAutofit/>
              </a:bodyPr>
              <a:lstStyle/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Rozważmy próbę wzajemnie niezależnych statystyk testowych </a:t>
                </a:r>
              </a:p>
              <a:p>
                <a:pPr marL="0" indent="0" algn="ctr">
                  <a:buNone/>
                </a:pP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pl-P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pl-PL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pl-PL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l-PL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1,...,</m:t>
                      </m:r>
                      <m:r>
                        <m:rPr>
                          <m:nor/>
                        </m:rPr>
                        <a:rPr lang="pl-PL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pl-PL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gdzie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pl-PL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2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l-PL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pewien rozkład z parametrem przesunięcia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pracy analizujemy następujący </a:t>
                </a:r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wielokrotnego testowania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hipotez statystycznych (na ustalonym poziomie istotności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</m:t>
                    </m:r>
                  </m:oMath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l-PL" sz="22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2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l-PL" sz="22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przeciwko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</m:t>
                          </m:r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</m:t>
                      </m:r>
                      <m:sSub>
                        <m:sSubPr>
                          <m:ctrlP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=1,…,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F6E0CCF-FCBB-CD2F-C74D-35138CF1A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739514"/>
                <a:ext cx="11029615" cy="3634486"/>
              </a:xfrm>
              <a:blipFill>
                <a:blip r:embed="rId2"/>
                <a:stretch>
                  <a:fillRect l="-387" t="-4858" b="-5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36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B5498-FB2D-3F4E-DD39-7FD6982F3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6B6B1-BFC9-20D9-8B23-A5C577FB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P-wartość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0F3DF42-9E26-1F16-629F-38D28C2C7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739514"/>
                <a:ext cx="11029615" cy="3634486"/>
              </a:xfrm>
            </p:spPr>
            <p:txBody>
              <a:bodyPr>
                <a:noAutofit/>
              </a:bodyPr>
              <a:lstStyle/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Niech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zmienna losowa o rozkładzie takim, jak rozkład statystyki testowej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przy prawdziwości hipotezy zerowej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natomiast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uzyskana na podstawie próby wartość statystyki testowej.    </a:t>
                </a: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Prawdopodobieństwo zdarzenia    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 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pl-PL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dla testu prawostronnego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 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testu lewostronnego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pl-PL" sz="22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pl-PL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 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 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pl-PL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testu dwustronnego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pl-PL" sz="2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sz="2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l-PL" sz="2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sz="2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testu dwustronnego i rozkładu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symetrycznego względem zera, 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nazywamy </a:t>
                </a:r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p-wartością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0F3DF42-9E26-1F16-629F-38D28C2C7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739514"/>
                <a:ext cx="11029615" cy="3634486"/>
              </a:xfrm>
              <a:blipFill>
                <a:blip r:embed="rId2"/>
                <a:stretch>
                  <a:fillRect l="-387" t="-1005" b="-33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10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BA0FC-54EF-903A-1534-F1AF8B93E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FFAF1-2FFD-D32F-28A0-3F439DF6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P-wartość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196F434-290A-9642-3491-93124FA1E2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739514"/>
                <a:ext cx="11029615" cy="3634486"/>
              </a:xfrm>
            </p:spPr>
            <p:txBody>
              <a:bodyPr>
                <a:noAutofit/>
              </a:bodyPr>
              <a:lstStyle/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P-wartość to prawdopodobieństwa uzyskania dla statystyki testowej o danym rozkładzie wartości bardziej skrajnej niż wartość obliczona na podstawie próby.</a:t>
                </a: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Gdy hipoteza zerowa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nie jest prawdziwa, p-wartość przyjmuje małe wartości, to znaczy odrzucamy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jeśli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gdzie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założony poziom istotności.</a:t>
                </a: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przypadku gdy statystyka testowa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pochodzi z rozkładu absolutnie ciągłego, rozkład 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p-wartości przy prawdziwości hipotezy zerowej jest </a:t>
                </a:r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rozkładem jednostajnym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[0,1].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196F434-290A-9642-3491-93124FA1E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739514"/>
                <a:ext cx="11029615" cy="3634486"/>
              </a:xfrm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8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186A-70BF-7DA0-091F-CC6E7D72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20360-03BA-F0FB-2C7F-09C954B1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Klasyczne metody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CE3CBD3-9F2E-EB55-1DC5-99CC342EE6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343052"/>
              </p:ext>
            </p:extLst>
          </p:nvPr>
        </p:nvGraphicFramePr>
        <p:xfrm>
          <a:off x="581193" y="1361871"/>
          <a:ext cx="5039999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40480" imgH="3840196" progId="Acrobat.Document.DC">
                  <p:embed/>
                </p:oleObj>
              </mc:Choice>
              <mc:Fallback>
                <p:oleObj name="Acrobat Document" r:id="rId2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193" y="1361871"/>
                        <a:ext cx="5039999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FC30442-9DEB-F9CD-3887-9EEAF083C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39892"/>
              </p:ext>
            </p:extLst>
          </p:nvPr>
        </p:nvGraphicFramePr>
        <p:xfrm>
          <a:off x="6570809" y="1361871"/>
          <a:ext cx="504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40480" imgH="3840196" progId="Acrobat.Document.DC">
                  <p:embed/>
                </p:oleObj>
              </mc:Choice>
              <mc:Fallback>
                <p:oleObj name="Acrobat Document" r:id="rId4" imgW="3840480" imgH="38401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0809" y="1361871"/>
                        <a:ext cx="50400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BF4EC86A-B00B-C837-5449-F30E1ABC8CB4}"/>
                  </a:ext>
                </a:extLst>
              </p:cNvPr>
              <p:cNvSpPr txBox="1"/>
              <p:nvPr/>
            </p:nvSpPr>
            <p:spPr>
              <a:xfrm>
                <a:off x="2622824" y="6263372"/>
                <a:ext cx="956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BF4EC86A-B00B-C837-5449-F30E1ABC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24" y="6263372"/>
                <a:ext cx="956737" cy="276999"/>
              </a:xfrm>
              <a:prstGeom prst="rect">
                <a:avLst/>
              </a:prstGeom>
              <a:blipFill>
                <a:blip r:embed="rId6"/>
                <a:stretch>
                  <a:fillRect l="-5096" r="-2548" b="-347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3656FAC-3E05-9F9A-CB45-3E03B75568F5}"/>
                  </a:ext>
                </a:extLst>
              </p:cNvPr>
              <p:cNvSpPr txBox="1"/>
              <p:nvPr/>
            </p:nvSpPr>
            <p:spPr>
              <a:xfrm>
                <a:off x="8163983" y="6096367"/>
                <a:ext cx="2810385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3656FAC-3E05-9F9A-CB45-3E03B7556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983" y="6096367"/>
                <a:ext cx="2810385" cy="617861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61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5520-0695-7CDC-75A5-A4FAFB7C0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865B02-3D41-24ED-488A-C043676B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Klasyczne metody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A66D075B-5F04-D4D2-0118-1FA6947DC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26856"/>
                <a:ext cx="11029615" cy="3634486"/>
              </a:xfrm>
            </p:spPr>
            <p:txBody>
              <a:bodyPr>
                <a:normAutofit lnSpcReduction="10000"/>
              </a:bodyPr>
              <a:lstStyle/>
              <a:p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Procedura </a:t>
                </a:r>
                <a:r>
                  <a:rPr lang="pl-PL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Bonferroniego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kontroluje wskaźnik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𝐹𝑊𝐸𝑅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≥1)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poziomie istotności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gdzie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oznacza liczbę fałszywych odkryć (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FWER = Family-</a:t>
                </a:r>
                <a:r>
                  <a:rPr lang="pl-PL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Wise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Error </a:t>
                </a:r>
                <a:r>
                  <a:rPr lang="pl-PL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Konstrukcja procedury </a:t>
                </a:r>
                <a:r>
                  <a:rPr lang="pl-PL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Benjaminiego-Hochberga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jest umotywowana kontrolowaniem wskaźnika (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FDR - False Discovery </a:t>
                </a:r>
                <a:r>
                  <a:rPr lang="pl-PL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𝐹𝐷𝑅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l-PL" sz="2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l-PL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num>
                          <m:den>
                            <m:func>
                              <m:funcPr>
                                <m:ctrlPr>
                                  <a:rPr lang="pl-PL" sz="22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22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pl-PL" sz="22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2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  <m:r>
                                      <a:rPr lang="pl-PL" sz="22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gdzie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liczba fałszywych odkryć, </a:t>
                </a:r>
                <a:r>
                  <a:rPr lang="pl-PL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liczba wszystkich odkryć.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Metoda kontroluje wskaźnik FDR na poziomie istotności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przypadku niezależnych jak również pozytywnie skorelowanych statystyk testowych.</a:t>
                </a:r>
              </a:p>
            </p:txBody>
          </p:sp>
        </mc:Choice>
        <mc:Fallback xmlns="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A66D075B-5F04-D4D2-0118-1FA6947DC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26856"/>
                <a:ext cx="11029615" cy="3634486"/>
              </a:xfrm>
              <a:blipFill>
                <a:blip r:embed="rId2"/>
                <a:stretch>
                  <a:fillRect l="-387" b="-21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14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C838F-F56B-EA2A-DAEC-D85B96EA5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45A77-20A7-CE47-5855-9BC9ED56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Cel pracy magisterskiej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D1B943FE-9227-3C19-4244-8DE177121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26856"/>
                <a:ext cx="11029615" cy="3634486"/>
              </a:xfrm>
            </p:spPr>
            <p:txBody>
              <a:bodyPr>
                <a:normAutofit/>
              </a:bodyPr>
              <a:lstStyle/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Celem pracy magisterskiej jest skonstruowanie procedur wielokrotnego testowania (</a:t>
                </a:r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kontrolujących wskaźnik FDR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 przypadku, gdy statystyki testowe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pl-PL" sz="22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22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pochodzą 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pl-PL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rozkładu Poissona </a:t>
                </a:r>
              </a:p>
              <a:p>
                <a:pPr marL="0" indent="0" algn="ctr">
                  <a:buNone/>
                </a:pP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200" i="1" dirty="0" err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200" i="1" dirty="0" err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sz="2200" i="1" dirty="0" err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pl-PL" sz="2200" i="1" dirty="0" err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𝑃𝑜𝑖𝑠</m:t>
                      </m:r>
                      <m:d>
                        <m:dPr>
                          <m:ctrlP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2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2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sz="22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=1,…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Wówczas analizowany problem wielokrotnego testowania 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r>
                            <a:rPr lang="pl-PL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22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l-PL" sz="22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2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przeciwko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</m:t>
                          </m:r>
                          <m:r>
                            <a:rPr lang="pl-PL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22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l-PL" sz="22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</m:t>
                      </m:r>
                      <m:sSub>
                        <m:sSubPr>
                          <m:ctrlP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l-PL" sz="2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l-PL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1,…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pl-PL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D1B943FE-9227-3C19-4244-8DE177121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26856"/>
                <a:ext cx="11029615" cy="3634486"/>
              </a:xfrm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19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84368-F722-BDBC-477E-13438B5B6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1B52F-F822-17E6-EDF8-A829F4BD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Przydatność rozkładu </a:t>
            </a:r>
            <a:r>
              <a:rPr lang="pl-PL" dirty="0" err="1"/>
              <a:t>poissona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B6C0432-63DE-3EC6-DE75-B5947A76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6856"/>
            <a:ext cx="11029615" cy="3634486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Rozkład ten ma zastosowanie do występujących w naturze zjawisk o dyskretnym charakterze, dla których wystąpienia kolejnych zdarzeń są niezależne i jednakowo prawdopodobne w danym okresie.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lepszym przybliżeniem rozkładu dwumianowego niż rozkład normalny w przypadku, gdy prawdopodobieństwo sukcesu dla rozkładu dwumianowego jest bliskie zeru.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Rozkłady dyskretne (w tym r. Poissona) występują w wynikach badań genetycznych.</a:t>
            </a:r>
          </a:p>
        </p:txBody>
      </p:sp>
    </p:spTree>
    <p:extLst>
      <p:ext uri="{BB962C8B-B14F-4D97-AF65-F5344CB8AC3E}">
        <p14:creationId xmlns:p14="http://schemas.microsoft.com/office/powerpoint/2010/main" val="281688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372D9-7482-BE77-FC5D-FE7907B8B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DAC49-4DC4-7F17-CE48-B9A13C23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522"/>
            <a:ext cx="11029616" cy="601350"/>
          </a:xfrm>
        </p:spPr>
        <p:txBody>
          <a:bodyPr/>
          <a:lstStyle/>
          <a:p>
            <a:pPr algn="ctr"/>
            <a:r>
              <a:rPr lang="pl-PL" dirty="0"/>
              <a:t>konieczność nowych metod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42DF6A36-705E-197E-EEAC-AE09E4207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449421"/>
                <a:ext cx="11029615" cy="4737370"/>
              </a:xfrm>
            </p:spPr>
            <p:txBody>
              <a:bodyPr>
                <a:noAutofit/>
              </a:bodyPr>
              <a:lstStyle/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Rozkład p-wartości dla rozkładu Poissona (dyskretnego!) NIE jest jednostajny:</a:t>
                </a:r>
              </a:p>
              <a:p>
                <a:pPr marL="0" indent="0">
                  <a:buNone/>
                </a:pP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pl-PL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pl-PL" sz="2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pl-PL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pl-PL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r>
                        <m:rPr>
                          <m:sty m:val="p"/>
                        </m:rPr>
                        <a:rPr lang="pl-PL" sz="2200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l-PL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pl-PL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pl-PL" sz="2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l-PL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gdzie </a:t>
                </a:r>
                <a14:m>
                  <m:oMath xmlns:m="http://schemas.openxmlformats.org/officeDocument/2006/math"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⁡{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sSub>
                      <m:sSub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𝑃𝑜𝑖𝑠</m:t>
                        </m:r>
                        <m:d>
                          <m:dPr>
                            <m:ctrlPr>
                              <a:rPr lang="pl-PL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22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2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l-PL" sz="22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pl-PL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pl-PL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pl-PL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1 − </m:t>
                    </m:r>
                    <m:r>
                      <a:rPr lang="pl-PL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Procedura </a:t>
                </a:r>
                <a:r>
                  <a:rPr lang="pl-PL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Benjaminiego-Hochberga</a:t>
                </a:r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kontroluje wskaźnik FDR w sposób zbyt konserwatywny.</a:t>
                </a:r>
              </a:p>
              <a:p>
                <a:r>
                  <a:rPr lang="pl-P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Następuje spadek mocy testu.</a:t>
                </a:r>
              </a:p>
              <a:p>
                <a:pPr marL="0" indent="0">
                  <a:buNone/>
                </a:pPr>
                <a:endParaRPr lang="pl-PL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ymbol zastępczy zawartości 7">
                <a:extLst>
                  <a:ext uri="{FF2B5EF4-FFF2-40B4-BE49-F238E27FC236}">
                    <a16:creationId xmlns:a16="http://schemas.microsoft.com/office/drawing/2014/main" id="{42DF6A36-705E-197E-EEAC-AE09E4207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449421"/>
                <a:ext cx="11029615" cy="4737370"/>
              </a:xfr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069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906</Words>
  <Application>Microsoft Office PowerPoint</Application>
  <PresentationFormat>Panoramiczny</PresentationFormat>
  <Paragraphs>75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Cambria Math</vt:lpstr>
      <vt:lpstr>Gill Sans MT</vt:lpstr>
      <vt:lpstr>Times New Roman</vt:lpstr>
      <vt:lpstr>Wingdings 2</vt:lpstr>
      <vt:lpstr>DividendVTI</vt:lpstr>
      <vt:lpstr>Acrobat Document</vt:lpstr>
      <vt:lpstr>Metody wielokrotnego testowania dla rozkładu Poissona</vt:lpstr>
      <vt:lpstr>Badane zagadnienie</vt:lpstr>
      <vt:lpstr>P-wartość</vt:lpstr>
      <vt:lpstr>P-wartość</vt:lpstr>
      <vt:lpstr>Klasyczne metody</vt:lpstr>
      <vt:lpstr>Klasyczne metody</vt:lpstr>
      <vt:lpstr>Cel pracy magisterskiej</vt:lpstr>
      <vt:lpstr>Przydatność rozkładu poissona</vt:lpstr>
      <vt:lpstr>konieczność nowych metod</vt:lpstr>
      <vt:lpstr>konieczność nowych metod</vt:lpstr>
      <vt:lpstr>Modyfikacje metody bh</vt:lpstr>
      <vt:lpstr>Modyfikacje metody bh</vt:lpstr>
      <vt:lpstr>Modyfikacje metody bh</vt:lpstr>
      <vt:lpstr>Modyfikacje metody bh</vt:lpstr>
      <vt:lpstr>Modyfikacje metody bh</vt:lpstr>
      <vt:lpstr>Modyfikacje metody bh</vt:lpstr>
      <vt:lpstr>Modyfikacje metody bh</vt:lpstr>
      <vt:lpstr>Modyfikacje metody bh</vt:lpstr>
      <vt:lpstr>Nowe podejście - randomizacja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Łukasz Rębisz</dc:creator>
  <cp:lastModifiedBy>Łukasz Rębisz</cp:lastModifiedBy>
  <cp:revision>41</cp:revision>
  <dcterms:created xsi:type="dcterms:W3CDTF">2025-03-17T11:07:43Z</dcterms:created>
  <dcterms:modified xsi:type="dcterms:W3CDTF">2025-03-19T10:24:36Z</dcterms:modified>
</cp:coreProperties>
</file>