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4BDF6-1015-42C1-A15E-A7D3F15C5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C9DC77-8457-6E1F-C6D7-20EB534E1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6865BD-ECD3-B7AE-BC44-CC1B4B1E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7BB8FB-5C78-FEC4-BB44-1228731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DBA94-A625-1855-8C4D-8CDBCC73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6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F7D37E-990E-258C-843E-BC4CC0AE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3AA342-5AB2-FBA0-E170-806A3B7B3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7BDC50-3186-DBED-B08E-12FFEACB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E172BF-F351-819D-8290-105BDFC2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CAC43B-6302-1AD0-67A0-0AD1BEE7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3CC801-CFBE-C46B-A438-95CC338FE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DC639D-5F5B-76AC-08D3-EB563181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B194B0-1A03-4801-8EA8-75A4DA83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8D2BBC-F4C3-CA87-4031-FFD5B592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37918-DCA7-3766-8B89-AF6563FC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9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6E149-358C-F78F-B2D2-6141B9B2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0A475A-80F3-646C-A863-C51CE5D5B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CDA171-E2A0-F33D-05F1-45FAB7D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EB9A60-878B-6B2F-E704-FA8CA3D5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BA3BC4-B4A6-D58F-321D-9817B9DD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5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F3013-234B-09AC-22F8-821B3D41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E8C96F-5FD4-C1E1-CA34-58CBA60A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9CBCF2-343A-8044-74BE-ABA64DC6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B320C9-FFE2-DCD1-4984-42B647DC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A99134-76C9-2293-A729-7346FF62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44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F1858-C0BA-952A-BB8F-640EB052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3A40C-58D5-CFE8-B763-EC66B4A99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D6B066-E390-190B-7F5A-1B676999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7AA15B-1023-B982-116A-6F907E71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143850-A1F6-BE77-D26B-4611905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F6E390-1860-AF92-75F0-9998B58F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1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C5C50-D4B0-E4FC-4440-B2D3F321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8EEE7D-7076-4486-7B74-DF86DB6E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9155BE-F1D9-4367-9772-BBB1C959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215689-D67B-4C59-D87D-C6BC2C69C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E6BC7CA-AE24-578A-F51F-0BDECBCF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EA870A3-5738-54D9-3F67-296BA02E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BAE8B7-F37E-F9CF-2900-E10EE414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34F28-ACDD-695F-17B5-0894D9F4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16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BE4BB-DE57-FDBB-1EC6-06E55338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746A423-1951-6D8A-C847-9255A7B3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F8BAC-6B9A-07AC-3331-AC9CA661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8DE2B4-8817-64DB-10AC-6336946D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4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7797EE-6AFE-AAAF-3914-9F668B4B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A428BCC-E0FB-766C-73B5-6A031318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D7FCAB-8CA9-9D90-C544-A0C6FAEF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00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3DA47-E5B3-8A3D-B73C-0EFD61E0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DF8A42-8EC5-DE48-0F5C-8AE1159E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079862-009A-0337-4D32-C821A6BF1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EDF71-15E3-C2A3-F627-A9BC6E9F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947D6A-E4B1-33DF-8483-190A83FC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D8739C-2195-DC58-ED29-DD2B2A82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9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6DF9E-08E1-5504-DC20-AD968CB9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3CFCE1-F465-30BE-527C-E83AC211B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7548CF-A9E0-12F1-6C55-711D6901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CE3312-D362-C8FB-0E22-5932AEEB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4898A2-B327-1D0A-F1A4-B58D9F8C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310201-D3B9-4DA3-EB66-EBC302A3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96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789024-5D76-2AD6-1F91-E1BDC765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C58F74-A49B-8FEC-44F3-9699F1F4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6CE167-D595-B447-6024-3E970EB69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FFDCA-AE3D-46A5-A363-030CFA4544AB}" type="datetimeFigureOut">
              <a:rPr lang="pl-PL" smtClean="0"/>
              <a:t>02.06.2026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592199-9AC0-656E-7A9F-3426A3C2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E04787-2114-2D45-D3C6-4810B153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3ECF80-6AE5-4C47-9545-23611F1C5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0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72DAEE-504D-958C-B51E-289AB34A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400"/>
              <a:t>Miara Jordana płatka Kocha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7D8E77-9EEA-8940-D681-021D2E8C9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/>
              <a:t>Prezentacja pracy dyplomowej</a:t>
            </a:r>
          </a:p>
          <a:p>
            <a:pPr algn="l"/>
            <a:r>
              <a:rPr lang="pl-PL"/>
              <a:t>Kornela Brodacka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10D221-EFD9-C3AD-37AC-6EBC19E7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8" r="-1" b="1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93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BB5B16-5A4D-80EE-BC7C-571392CC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Własności geometryczne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F17ABC-8793-6BB3-EDD0-98E322CB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Udowodniono:</a:t>
            </a:r>
          </a:p>
          <a:p>
            <a:r>
              <a:rPr lang="pl-PL" sz="2200"/>
              <a:t>Zawieranie,</a:t>
            </a:r>
          </a:p>
          <a:p>
            <a:r>
              <a:rPr lang="pl-PL" sz="2200"/>
              <a:t>Zagnieżdżanie,</a:t>
            </a:r>
          </a:p>
          <a:p>
            <a:r>
              <a:rPr lang="pl-PL" sz="2200"/>
              <a:t>Rozłączność wnętrz trójkątów.</a:t>
            </a:r>
          </a:p>
        </p:txBody>
      </p:sp>
    </p:spTree>
    <p:extLst>
      <p:ext uri="{BB962C8B-B14F-4D97-AF65-F5344CB8AC3E}">
        <p14:creationId xmlns:p14="http://schemas.microsoft.com/office/powerpoint/2010/main" val="137535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6FC54B-0086-E412-019E-2794AFD1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Definicja płatka Kocha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0E2160-E5DD-FBB1-DC8E-E1692237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648075"/>
            <a:ext cx="11548872" cy="3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605FCC-4AEB-B43D-7B87-039E8801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Zawieranie i Zagnieżdżenie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E97D606-61CE-1485-A469-DD5445120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6" y="60107"/>
            <a:ext cx="5019883" cy="67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7CFBD-3AC4-FABA-BF83-54BCD4ED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91CB4E1-5398-55EA-A53D-0947CF30B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4" y="45064"/>
            <a:ext cx="5408293" cy="68129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A31C35-0D75-B326-5AC2-5D4D73BA4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7"/>
          <a:stretch>
            <a:fillRect/>
          </a:stretch>
        </p:blipFill>
        <p:spPr>
          <a:xfrm>
            <a:off x="5970603" y="0"/>
            <a:ext cx="5160391" cy="36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68749-8F1B-75D8-CC54-028AA89D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Rozłączność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418D7D0-181C-06C7-7881-706BD7976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8"/>
          <a:stretch>
            <a:fillRect/>
          </a:stretch>
        </p:blipFill>
        <p:spPr>
          <a:xfrm>
            <a:off x="0" y="1460395"/>
            <a:ext cx="5133098" cy="32104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AD955D-181B-8D07-2124-903A690F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28" y="0"/>
            <a:ext cx="504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1C2D5-AD47-A8D4-468F-BAA76041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25DF816-D8A9-D0EC-B993-88DC411B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687582" cy="67336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E4251A8-7F85-EC04-14A3-CD1FEBF91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20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FDD930-3EBE-A028-7924-FF316236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Miara Jordana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903AD6-9A68-3596-9D75-D1B47801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Miara wewnętrzna Jordana:</a:t>
            </a:r>
          </a:p>
          <a:p>
            <a:r>
              <a:rPr lang="pl-PL" sz="2200"/>
              <a:t>supremum pól figur wielokątnych zawartych w zbiorze.</a:t>
            </a:r>
          </a:p>
          <a:p>
            <a:pPr marL="0" indent="0">
              <a:buNone/>
            </a:pPr>
            <a:r>
              <a:rPr lang="pl-PL" sz="2200"/>
              <a:t>Miara zewnętrzna Jordana:</a:t>
            </a:r>
          </a:p>
          <a:p>
            <a:r>
              <a:rPr lang="pl-PL" sz="2200"/>
              <a:t>infimum pól figur wielokątnych zawierających zbiór.</a:t>
            </a:r>
          </a:p>
          <a:p>
            <a:pPr marL="0" indent="0">
              <a:buNone/>
            </a:pP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384083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AFBE73B-1600-89F3-6B7A-DE764FCDB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4"/>
          <a:stretch>
            <a:fillRect/>
          </a:stretch>
        </p:blipFill>
        <p:spPr>
          <a:xfrm>
            <a:off x="0" y="4157985"/>
            <a:ext cx="5747657" cy="7556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F1885ED-7F8F-2F06-0BBC-476F9904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Przybliżenia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4FBD821-F3CE-10BE-5251-6A4BCC6FD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Od wewnątrz: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l-PL" dirty="0"/>
              </a:p>
              <a:p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r>
                  <a:rPr lang="pl-PL" dirty="0"/>
                  <a:t>Od zewnątrz: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Kluczowa inkluzja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l-PL" dirty="0"/>
                  <a:t> 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b="0" i="1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4FBD821-F3CE-10BE-5251-6A4BCC6FD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B80C5FE6-ECA2-23B6-08B4-0E61F889A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57" y="681037"/>
            <a:ext cx="7339814" cy="46117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57006B5-CAC2-3EF2-978A-A5E6A516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4"/>
          <a:stretch>
            <a:fillRect/>
          </a:stretch>
        </p:blipFill>
        <p:spPr>
          <a:xfrm>
            <a:off x="453433" y="2345226"/>
            <a:ext cx="4663688" cy="7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1D443D-6D91-D664-666C-1561330B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Mierzalność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09B163-9B6C-D4B1-006B-2E98BA358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347578"/>
            <a:ext cx="5614416" cy="21958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90808CE-7D18-88D0-C604-4D07A7B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636549"/>
            <a:ext cx="5614416" cy="16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6BBC4-BCB5-00B2-720E-E1C4785D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pola płatka Kocha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9A1223-BF20-8E3D-644A-DC154CCF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6" y="1326382"/>
            <a:ext cx="4819669" cy="54496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29BAC78-C428-5BFA-EEA1-B486C76D6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75" y="1545070"/>
            <a:ext cx="4753638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E7DE2E-FEEF-7717-1147-23ABCE5F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Plan prezentacji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813DB-A3B3-F97A-233F-9C8B38C43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1000"/>
              <a:t>Wprowadzenie</a:t>
            </a:r>
          </a:p>
          <a:p>
            <a:r>
              <a:rPr lang="pl-PL" sz="1000"/>
              <a:t>Historia</a:t>
            </a:r>
          </a:p>
          <a:p>
            <a:r>
              <a:rPr lang="pl-PL" sz="1000"/>
              <a:t>Konstrukcja płatka Kocha</a:t>
            </a:r>
          </a:p>
          <a:p>
            <a:r>
              <a:rPr lang="pl-PL" sz="1000"/>
              <a:t>Iteracje konstrukcji płatka Kocha</a:t>
            </a:r>
          </a:p>
          <a:p>
            <a:r>
              <a:rPr lang="pl-PL" sz="1000"/>
              <a:t>System oznaczeń</a:t>
            </a:r>
          </a:p>
          <a:p>
            <a:r>
              <a:rPr lang="pl-PL" sz="1000"/>
              <a:t>Odcinki i trójkąty</a:t>
            </a:r>
          </a:p>
          <a:p>
            <a:r>
              <a:rPr lang="pl-PL" sz="1000"/>
              <a:t>Własności geometryczne</a:t>
            </a:r>
          </a:p>
          <a:p>
            <a:r>
              <a:rPr lang="pl-PL" sz="1000"/>
              <a:t>Definicja płatka Kocha</a:t>
            </a:r>
          </a:p>
          <a:p>
            <a:r>
              <a:rPr lang="pl-PL" sz="1000"/>
              <a:t>Zawieranie i Zagnieżdżenie</a:t>
            </a:r>
          </a:p>
          <a:p>
            <a:r>
              <a:rPr lang="pl-PL" sz="1000"/>
              <a:t>Rozłączność</a:t>
            </a:r>
          </a:p>
          <a:p>
            <a:r>
              <a:rPr lang="pl-PL" sz="1000"/>
              <a:t>Miara Jordana</a:t>
            </a:r>
          </a:p>
          <a:p>
            <a:r>
              <a:rPr lang="pl-PL" sz="1000"/>
              <a:t>Przybliżenia od wewnątrz i od zewnątrz</a:t>
            </a:r>
          </a:p>
          <a:p>
            <a:r>
              <a:rPr lang="pl-PL" sz="1000"/>
              <a:t>Mierzalność</a:t>
            </a:r>
          </a:p>
          <a:p>
            <a:r>
              <a:rPr lang="pl-PL" sz="1000"/>
              <a:t>Obliczenie pola płatka Kocha</a:t>
            </a:r>
          </a:p>
          <a:p>
            <a:r>
              <a:rPr lang="pl-PL" sz="1000"/>
              <a:t>Podsumowanie</a:t>
            </a:r>
          </a:p>
          <a:p>
            <a:endParaRPr lang="pl-PL" sz="1000"/>
          </a:p>
          <a:p>
            <a:endParaRPr lang="pl-PL" sz="1000"/>
          </a:p>
          <a:p>
            <a:endParaRPr lang="pl-PL" sz="1000"/>
          </a:p>
          <a:p>
            <a:endParaRPr lang="pl-PL" sz="1000"/>
          </a:p>
          <a:p>
            <a:endParaRPr lang="pl-PL" sz="1000"/>
          </a:p>
          <a:p>
            <a:endParaRPr lang="pl-PL" sz="1000"/>
          </a:p>
          <a:p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109222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A2E15A-02F6-2E5E-6F8C-91F5908C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Podsumowanie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DC5C1-4ECF-30A3-3713-92953454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2200"/>
              <a:t>Formalnie skonstruowano płatek Kocha,</a:t>
            </a:r>
          </a:p>
          <a:p>
            <a:r>
              <a:rPr lang="pl-PL" sz="2200"/>
              <a:t>Udowodniono własności geometryczne,</a:t>
            </a:r>
          </a:p>
          <a:p>
            <a:r>
              <a:rPr lang="pl-PL" sz="2200"/>
              <a:t>Wykazano mierzalność Jordana,</a:t>
            </a:r>
          </a:p>
          <a:p>
            <a:r>
              <a:rPr lang="pl-PL" sz="2200"/>
              <a:t>Wyznaczono dokładne pole.</a:t>
            </a:r>
          </a:p>
        </p:txBody>
      </p:sp>
    </p:spTree>
    <p:extLst>
      <p:ext uri="{BB962C8B-B14F-4D97-AF65-F5344CB8AC3E}">
        <p14:creationId xmlns:p14="http://schemas.microsoft.com/office/powerpoint/2010/main" val="83591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B9DC7F-A4EA-EC0A-D63F-C121501E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434412-3AD6-FCE0-2BC5-33A6D2D2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71FAE2-35F6-4FF3-4CFE-AF2517EC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Wprowadzenie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AB189-3E8C-2FA8-C7FE-687409E03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Płatek Kocha: </a:t>
            </a:r>
          </a:p>
          <a:p>
            <a:r>
              <a:rPr lang="pl-PL" sz="2200"/>
              <a:t>jest przykładem figury fraktalnej.</a:t>
            </a:r>
          </a:p>
          <a:p>
            <a:r>
              <a:rPr lang="pl-PL" sz="2200"/>
              <a:t>powstaje w wyniku nieskończonego procesu iteracyjnego.</a:t>
            </a:r>
          </a:p>
          <a:p>
            <a:r>
              <a:rPr lang="pl-PL" sz="2200"/>
              <a:t>jest ograniczony, posiada skończone pole, lecz jego brzeg ma nieskończoną długość.</a:t>
            </a:r>
          </a:p>
          <a:p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16873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19D021-180F-8058-E216-E0B7925D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Historia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37830-FD73-DCB5-EF54-B0FE20FE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Został opisany po raz pierwszy w pracy „Sur une courbe continue sans tangente obtenue par uneconstruction géométrique élémentaire” przez Helgego von Kocha w roku 1904.</a:t>
            </a:r>
          </a:p>
        </p:txBody>
      </p:sp>
    </p:spTree>
    <p:extLst>
      <p:ext uri="{BB962C8B-B14F-4D97-AF65-F5344CB8AC3E}">
        <p14:creationId xmlns:p14="http://schemas.microsoft.com/office/powerpoint/2010/main" val="360027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BDD63F-132B-3F6C-BC27-644EFBC7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Konstrukcja płatka Kocha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2A3AD65-6799-E16E-C44C-623EEAB23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pl-PL" sz="2200"/>
                  <a:t>Punktem wyjścia jest trójkąt równoboczny </a:t>
                </a:r>
                <a14:m>
                  <m:oMath xmlns:m="http://schemas.openxmlformats.org/officeDocument/2006/math">
                    <m:r>
                      <a:rPr lang="pl-PL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/>
                  <a:t>.</a:t>
                </a:r>
              </a:p>
              <a:p>
                <a:r>
                  <a:rPr lang="pl-PL" sz="2200"/>
                  <a:t>Intuicyjna konstrukcja płatka Kocha polega na iteracyjnym modyfikowaniu każdego odcinka wyjściowej figury według tego samego schematu. W pierwszym kroku jako figurę początkową przyjmujemy trójkąt równoboczny. Każdy jego bok dzielimy na trzy równe części, następnie usuwamy środkową część i w jej miejsce wstawiamy dwa odcinki tworzące boki trójkąta równobocznego zbudowanego na usuniętym fragmencie - tak, aby ten trójkąt był skierowany na zewnątrz pierwotnego trójkąta. Zatem każdy bok trójkąta zostaje zastąpiony łamaną złożoną z czterech odcinków. W kolejnym kroku analogiczną operację stosujemy do każdego odcinka powstałego w poprzedniej interacji.</a:t>
                </a:r>
              </a:p>
              <a:p>
                <a:pPr marL="0" indent="0">
                  <a:buNone/>
                </a:pPr>
                <a:endParaRPr lang="pl-PL" sz="220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2A3AD65-6799-E16E-C44C-623EEAB23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t="-1722" r="-9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10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2C9F6C-9C3A-81C4-EA23-65CAF776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Początkowy trójkąt równoboczny oraz jego pierwsza i druga iteracja.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C3214C-6958-550D-B0AC-C71A2E622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636573"/>
            <a:ext cx="11548872" cy="35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92603B-3C0A-8369-FD5C-FDCCC68E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Kolejne iteracje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BFB4E9A-FA79-32AF-408F-652D2FD21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pl-PL" sz="2200"/>
                  <a:t>Każdy odcinek zastępujemy czterema nowymi odcinkami.</a:t>
                </a:r>
              </a:p>
              <a:p>
                <a:r>
                  <a:rPr lang="pl-PL" sz="2200"/>
                  <a:t>Konstrukcja przebiega indukcyjnie.</a:t>
                </a:r>
              </a:p>
              <a:p>
                <a:r>
                  <a:rPr lang="pl-PL" sz="2200"/>
                  <a:t>Liczba odcinków łamanej ograniczającej figurę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pl-PL" sz="2200"/>
                  <a:t> wynosi </a:t>
                </a:r>
                <a14:m>
                  <m:oMath xmlns:m="http://schemas.openxmlformats.org/officeDocument/2006/math">
                    <m:r>
                      <a:rPr lang="pl-PL" sz="22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r>
                  <a:rPr lang="pl-PL" sz="2200"/>
                  <a:t>.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BFB4E9A-FA79-32AF-408F-652D2FD21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t="-17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0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77A8E7-86A9-299D-19A9-9BF4C2DE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System oznaczeń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0278F89-0A65-322E-915A-2E6655B33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pl-PL" sz="2200"/>
                  <a:t>Wprowadźmy zbiór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l-PL" sz="2200"/>
                  <a:t> wszystkich skończonych ciągów indeksów w następujący sposób. </a:t>
                </a:r>
              </a:p>
              <a:p>
                <a:r>
                  <a:rPr lang="pl-PL" sz="2200"/>
                  <a:t>Definiujmy zbiór indeksów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pl-PL" sz="2200"/>
                  <a:t> oraz zbiór bazowy boków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AB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BC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AC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sz="2200"/>
                  <a:t> pewnego trójkąta równobocznego </a:t>
                </a:r>
                <a14:m>
                  <m:oMath xmlns:m="http://schemas.openxmlformats.org/officeDocument/2006/math">
                    <m:r>
                      <a:rPr lang="pl-PL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pl-PL" sz="220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pl-PL" sz="2200" b="0" i="1">
                        <a:latin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):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dla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∈{1,…,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pl-PL" sz="2200"/>
                  <a:t> - zbiór wszystkich ciągów długości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l-PL" sz="2200" b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:(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l-PL" sz="2200" b="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sz="2200"/>
                  <a:t> - zbiór wszystkich ciągów długości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l-PL" sz="2200"/>
                  <a:t> z dopisanym bokiem początkowym.</a:t>
                </a: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200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nary>
                  </m:oMath>
                </a14:m>
                <a:endParaRPr lang="pl-PL" sz="220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l-PL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r>
                      <a:rPr lang="pl-PL" sz="2200" b="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:(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pl-PL" sz="2200" b="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pl-PL" sz="2200" b="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pl-PL" sz="2200" b="0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l-PL" sz="2200" b="0" i="0">
                        <a:latin typeface="Cambria Math" panose="02040503050406030204" pitchFamily="18" charset="0"/>
                      </a:rPr>
                      <m:t>gdzie</m:t>
                    </m:r>
                    <m:r>
                      <a:rPr lang="pl-PL" sz="22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pl-PL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200"/>
                  <a:t>ustalamy jeden bok.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pl-PL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l-PL" sz="2200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pl-PL" sz="22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pl-PL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pl-PL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pl-PL" sz="2200"/>
                  <a:t> suma wszystkich zbiorów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</m:oMath>
                </a14:m>
                <a:r>
                  <a:rPr lang="pl-PL" sz="2200"/>
                  <a:t>, ale dla jednego ustalonego boku.</a:t>
                </a:r>
              </a:p>
              <a:p>
                <a:endParaRPr lang="pl-PL" sz="220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0278F89-0A65-322E-915A-2E6655B33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t="-1722" b="-80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71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06AA48-DEBC-443A-BC0A-16B81ED4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Odcinki i trójkąty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38D8890-8E16-ED63-8563-DA27314EB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pl-PL" sz="2200"/>
                  <a:t>Odcinki: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l-PL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2200" b="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pl-PL" sz="22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l-PL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pl-PL" sz="2200"/>
              </a:p>
              <a:p>
                <a:r>
                  <a:rPr lang="pl-PL" sz="2200"/>
                  <a:t>Trójkąty równoboczne nadbudowane: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200" b="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b>
                          <m:sSubPr>
                            <m:ctrlPr>
                              <a:rPr lang="pl-P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l-PL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</m:oMath>
                </a14:m>
                <a:endParaRPr lang="pl-PL" sz="2200"/>
              </a:p>
              <a:p>
                <a:r>
                  <a:rPr lang="pl-PL" sz="2200"/>
                  <a:t>Trójkąty równoramienne zawierające zawierający odpowiedni nadbudowany trójkąt równoboczny: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pl-PL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l-PL" sz="2200" b="0" i="1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pl-PL" sz="22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l-PL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</m:oMath>
                </a14:m>
                <a:endParaRPr lang="pl-PL" sz="220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38D8890-8E16-ED63-8563-DA27314EB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t="-17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282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479</Words>
  <Application>Microsoft Office PowerPoint</Application>
  <PresentationFormat>Panoramiczny</PresentationFormat>
  <Paragraphs>81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Motyw pakietu Office</vt:lpstr>
      <vt:lpstr>Miara Jordana płatka Kocha</vt:lpstr>
      <vt:lpstr>Plan prezentacji</vt:lpstr>
      <vt:lpstr>Wprowadzenie</vt:lpstr>
      <vt:lpstr>Historia</vt:lpstr>
      <vt:lpstr>Konstrukcja płatka Kocha</vt:lpstr>
      <vt:lpstr>Początkowy trójkąt równoboczny oraz jego pierwsza i druga iteracja.</vt:lpstr>
      <vt:lpstr>Kolejne iteracje</vt:lpstr>
      <vt:lpstr>System oznaczeń</vt:lpstr>
      <vt:lpstr>Odcinki i trójkąty</vt:lpstr>
      <vt:lpstr>Własności geometryczne</vt:lpstr>
      <vt:lpstr>Definicja płatka Kocha</vt:lpstr>
      <vt:lpstr>Zawieranie i Zagnieżdżenie</vt:lpstr>
      <vt:lpstr>Prezentacja programu PowerPoint</vt:lpstr>
      <vt:lpstr>Rozłączność</vt:lpstr>
      <vt:lpstr>Prezentacja programu PowerPoint</vt:lpstr>
      <vt:lpstr>Miara Jordana</vt:lpstr>
      <vt:lpstr>Przybliżenia</vt:lpstr>
      <vt:lpstr>Mierzalność</vt:lpstr>
      <vt:lpstr>Obliczenie pola płatka Kocha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Kornela Brodacka</dc:creator>
  <cp:lastModifiedBy>Kornela Brodacka</cp:lastModifiedBy>
  <cp:revision>1</cp:revision>
  <dcterms:created xsi:type="dcterms:W3CDTF">2026-06-02T18:05:20Z</dcterms:created>
  <dcterms:modified xsi:type="dcterms:W3CDTF">2026-06-02T20:31:46Z</dcterms:modified>
</cp:coreProperties>
</file>