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5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5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E66BC-AF2E-419C-928A-0234569D73D1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4475F-6E54-4628-801F-B0D9879642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4065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4475F-6E54-4628-801F-B0D987964229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63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4475F-6E54-4628-801F-B0D98796422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79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4475F-6E54-4628-801F-B0D987964229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988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4475F-6E54-4628-801F-B0D987964229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750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4475F-6E54-4628-801F-B0D987964229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818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4475F-6E54-4628-801F-B0D98796422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750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4475F-6E54-4628-801F-B0D987964229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0268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4475F-6E54-4628-801F-B0D987964229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46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422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199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781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1571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6945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6616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7902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348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673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085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091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765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999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086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009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1078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2857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2699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4765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5178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1304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615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2624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438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2571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8416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8283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078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646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8475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5998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568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256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7335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7310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107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3857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733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227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026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9952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72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77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172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361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743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91A9A56-951D-4235-A01C-D2ACD197AB1C}" type="datetimeFigureOut">
              <a:rPr lang="pl-PL" smtClean="0"/>
              <a:t>14.04.2026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618F8FB-7577-429E-A74D-C86269A597B1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49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cubeassociation.org/" TargetMode="External"/><Relationship Id="rId2" Type="http://schemas.openxmlformats.org/officeDocument/2006/relationships/hyperlink" Target="https://kostkarubika.net/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0C31AA-A689-79BB-EB1C-1C04B24B9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2036"/>
            <a:ext cx="9144000" cy="2387600"/>
          </a:xfrm>
        </p:spPr>
        <p:txBody>
          <a:bodyPr/>
          <a:lstStyle/>
          <a:p>
            <a:r>
              <a:rPr lang="pl-PL"/>
              <a:t>Różne spojrzenia na </a:t>
            </a:r>
            <a:br>
              <a:rPr lang="pl-PL"/>
            </a:br>
            <a:r>
              <a:rPr lang="pl-PL"/>
              <a:t>kostkę Rubika</a:t>
            </a:r>
            <a:endParaRPr lang="pl-PL" dirty="0"/>
          </a:p>
        </p:txBody>
      </p:sp>
      <p:pic>
        <p:nvPicPr>
          <p:cNvPr id="1026" name="Picture 2" descr="Ilustracja">
            <a:extLst>
              <a:ext uri="{FF2B5EF4-FFF2-40B4-BE49-F238E27FC236}">
                <a16:creationId xmlns:a16="http://schemas.microsoft.com/office/drawing/2014/main" id="{439CD466-36B3-2C76-CEC1-4666AA930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3636559"/>
            <a:ext cx="23812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abawny oczy Zdjęcia - darmowe pobieranie na Freepik">
            <a:extLst>
              <a:ext uri="{FF2B5EF4-FFF2-40B4-BE49-F238E27FC236}">
                <a16:creationId xmlns:a16="http://schemas.microsoft.com/office/drawing/2014/main" id="{DA75285A-9CA0-9784-65FB-9906D2251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04" t="-69780" r="66204" b="69780"/>
          <a:stretch>
            <a:fillRect/>
          </a:stretch>
        </p:blipFill>
        <p:spPr bwMode="auto">
          <a:xfrm>
            <a:off x="1012768" y="502919"/>
            <a:ext cx="3782291" cy="37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abawny oczy Zdjęcia - darmowe pobieranie na Freepik">
            <a:extLst>
              <a:ext uri="{FF2B5EF4-FFF2-40B4-BE49-F238E27FC236}">
                <a16:creationId xmlns:a16="http://schemas.microsoft.com/office/drawing/2014/main" id="{4DB1A257-8EF1-1127-C725-B8E41D2BB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04" t="-69780" r="66204" b="69780"/>
          <a:stretch>
            <a:fillRect/>
          </a:stretch>
        </p:blipFill>
        <p:spPr bwMode="auto">
          <a:xfrm>
            <a:off x="1165168" y="655319"/>
            <a:ext cx="3782291" cy="37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abawny oczy Zdjęcia - darmowe pobieranie na Freepik">
            <a:extLst>
              <a:ext uri="{FF2B5EF4-FFF2-40B4-BE49-F238E27FC236}">
                <a16:creationId xmlns:a16="http://schemas.microsoft.com/office/drawing/2014/main" id="{83CE1423-7FAC-F4B4-527F-C95CA3FF0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04" t="-69780" r="66204" b="69780"/>
          <a:stretch>
            <a:fillRect/>
          </a:stretch>
        </p:blipFill>
        <p:spPr bwMode="auto">
          <a:xfrm>
            <a:off x="1067926" y="728602"/>
            <a:ext cx="3782291" cy="37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4AF873A-4F9F-93E7-8155-4F403CC77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863966" y="5640184"/>
            <a:ext cx="3743074" cy="38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BD5A092-6489-F3D4-0023-0743C9801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250" y="290487"/>
            <a:ext cx="5881181" cy="20855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E5507BE-F66E-9D4E-93AF-D50C7038A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49" y="2761531"/>
            <a:ext cx="6018305" cy="124121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B0C8496-9ED2-84F9-5A62-96F816331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96" y="4002741"/>
            <a:ext cx="5916152" cy="163605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537D90A-873E-C58D-6B26-755B0E011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284" y="290487"/>
            <a:ext cx="4963758" cy="1505804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4EE0DC9-9AD3-8FDE-7B41-90ADCE69A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257" y="2141619"/>
            <a:ext cx="5507611" cy="85620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C56CAA4-68A8-2A70-72AD-A214C5C5D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8284" y="3255482"/>
            <a:ext cx="5647175" cy="38570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A55682E-CD26-5B68-B02D-8C9A62A3DE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8146" y="4196727"/>
            <a:ext cx="5777831" cy="117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FC0E098-17FE-A4DC-79F8-336B021DF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9176"/>
            <a:ext cx="10515600" cy="187515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834A7B-87BA-DEBE-9D53-8CFBB6190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911" y="1914538"/>
            <a:ext cx="6194122" cy="406508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917038-A6B2-BDE1-1324-4A714F262974}"/>
              </a:ext>
            </a:extLst>
          </p:cNvPr>
          <p:cNvSpPr txBox="1"/>
          <p:nvPr/>
        </p:nvSpPr>
        <p:spPr>
          <a:xfrm>
            <a:off x="838200" y="3244334"/>
            <a:ext cx="39249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https://www.geogebra.org/m/rykkrr9n</a:t>
            </a:r>
          </a:p>
        </p:txBody>
      </p:sp>
    </p:spTree>
    <p:extLst>
      <p:ext uri="{BB962C8B-B14F-4D97-AF65-F5344CB8AC3E}">
        <p14:creationId xmlns:p14="http://schemas.microsoft.com/office/powerpoint/2010/main" val="13180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00416A-C49E-3662-CD77-66F90135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Intuicyjne definicje pojęć ruchu i algorytmu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C2A04FA-1AF5-9C12-E41E-1DA7CAEA4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58" y="2251449"/>
            <a:ext cx="6509064" cy="330218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F45F81A-E098-F600-F2B3-EB08F445C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369" b="22364"/>
          <a:stretch>
            <a:fillRect/>
          </a:stretch>
        </p:blipFill>
        <p:spPr>
          <a:xfrm>
            <a:off x="7959634" y="2040773"/>
            <a:ext cx="2855675" cy="382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520756-7E85-9647-4A19-5862882D8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Umowna notacja warstw i elementów kostki+</a:t>
            </a:r>
            <a:br>
              <a:rPr lang="pl-PL" dirty="0"/>
            </a:br>
            <a:r>
              <a:rPr lang="pl-PL" dirty="0"/>
              <a:t>umowna notacja ruchów warstwami kostki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A4DE445-E34C-B02D-14F1-2ACC4152A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510" y="2522664"/>
            <a:ext cx="4639322" cy="141942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22EA828-B457-88B3-C235-B270044E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74" y="4615639"/>
            <a:ext cx="4848902" cy="59063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A41467E-0737-3B51-4731-DA1EC1B68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665" y="2718428"/>
            <a:ext cx="6120301" cy="19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0517A7-43B2-0C0F-FC67-7736C8E1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Kilka twierdzeń o warstwach kostki Rubika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1866719-90B2-237E-A5D8-BD909E8BB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621" y="1857020"/>
            <a:ext cx="7628757" cy="7402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6907573-641C-888C-AA02-87816C5B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2" y="3429000"/>
            <a:ext cx="6141939" cy="145495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8786491-F270-D88E-368A-AE0403E41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685" y="3075263"/>
            <a:ext cx="5759653" cy="27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2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6B8A537-7C0F-DAD0-6120-C3DEC8AD9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53" y="340650"/>
            <a:ext cx="6019800" cy="18257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857844-C36E-40A8-B158-182EEF7FA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048" y="0"/>
            <a:ext cx="4383363" cy="15200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542DE57-6141-1F34-C34D-1732218A7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6" y="2350008"/>
            <a:ext cx="5350666" cy="11170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11F29C0-0579-160C-47E3-93CF1183F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97" y="3429001"/>
            <a:ext cx="4412192" cy="35858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B21B559-6E2B-9C90-BB73-CF902C830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5509" y="1427725"/>
            <a:ext cx="2964391" cy="240502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CFC0821-FB0D-9B62-E345-CC770771E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06" y="4298071"/>
            <a:ext cx="5780680" cy="182576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76B58A4-368F-3E5A-E23D-AFCDBE1893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6966" y="3832747"/>
            <a:ext cx="3061475" cy="25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9AB8D92-0259-0A17-5986-40813C024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300" y="306791"/>
            <a:ext cx="6733454" cy="132914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95F95A2-CBCD-030B-70B8-69EE387BE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20" y="1765629"/>
            <a:ext cx="10326541" cy="190526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E667F82-7D37-3B82-BC25-2C8BD73DE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20" y="3800584"/>
            <a:ext cx="5599412" cy="25129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70640900-5EA1-A58C-3AD3-522BC7DF04CF}"/>
                  </a:ext>
                </a:extLst>
              </p:cNvPr>
              <p:cNvSpPr txBox="1"/>
              <p:nvPr/>
            </p:nvSpPr>
            <p:spPr>
              <a:xfrm>
                <a:off x="6935308" y="4368343"/>
                <a:ext cx="478813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b="1" u="sng" dirty="0"/>
                  <a:t>Zadanie</a:t>
                </a:r>
              </a:p>
              <a:p>
                <a:r>
                  <a:rPr lang="pl-PL" dirty="0"/>
                  <a:t>Dana jest kostka Rubika 11x11x11. Ile elementów tej kostki nie znajduje się łącznie w warstwach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pl-PL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pl-PL" dirty="0"/>
                  <a:t> 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pl-PL" dirty="0"/>
                  <a:t>?</a:t>
                </a:r>
              </a:p>
            </p:txBody>
          </p:sp>
        </mc:Choice>
        <mc:Fallback xmlns="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70640900-5EA1-A58C-3AD3-522BC7DF0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08" y="4368343"/>
                <a:ext cx="4788130" cy="1200329"/>
              </a:xfrm>
              <a:prstGeom prst="rect">
                <a:avLst/>
              </a:prstGeom>
              <a:blipFill>
                <a:blip r:embed="rId5"/>
                <a:stretch>
                  <a:fillRect l="-1146" t="-3061" r="-637" b="-765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13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0DDC97-C013-09EF-C006-0C1C31B4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Algorytm jako złożenie przekształceń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1E7300-036F-F46F-FC66-E1A6804C8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Ruch: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Algorytm: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Jawny wzór  na przekształcenie opisujące algorytm: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ECE4BE-577A-356F-EC17-8B256AE8C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066" y="2400424"/>
            <a:ext cx="5934903" cy="61921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EDD52DB-A41B-ABA6-57C3-11F5D81B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731" y="4001294"/>
            <a:ext cx="2191056" cy="46679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3E4684F-4A98-508C-36FB-1F9655E24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572" y="5005644"/>
            <a:ext cx="7366820" cy="128575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579856A-1B4D-72AF-E298-59AAD269B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1969" y="3301117"/>
            <a:ext cx="2672913" cy="251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23ABE8-DD95-E966-F1C5-C4BDEC39C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Grupa kostki Rubika 3x3x3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BDE163-D981-D949-66EE-C6A5D1F18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Podrozdziały tego rozdziału to kolejno:</a:t>
            </a:r>
          </a:p>
          <a:p>
            <a:pPr marL="0" indent="0">
              <a:buNone/>
            </a:pPr>
            <a:r>
              <a:rPr lang="pl-PL" dirty="0"/>
              <a:t>3.1 Podstawowe pojęcia i fakty z teorii grup</a:t>
            </a:r>
          </a:p>
          <a:p>
            <a:pPr marL="0" indent="0">
              <a:buNone/>
            </a:pPr>
            <a:r>
              <a:rPr lang="pl-PL" dirty="0"/>
              <a:t>3.2 Permutacje</a:t>
            </a:r>
          </a:p>
          <a:p>
            <a:pPr marL="0" indent="0">
              <a:buNone/>
            </a:pPr>
            <a:r>
              <a:rPr lang="pl-PL" dirty="0"/>
              <a:t>3.3 Niewłaściwa grupa kostki Rubika</a:t>
            </a:r>
          </a:p>
          <a:p>
            <a:pPr marL="0" indent="0">
              <a:buNone/>
            </a:pPr>
            <a:r>
              <a:rPr lang="pl-PL" dirty="0"/>
              <a:t>3.4 Zasadnicze Twierdzenie Kostkowe </a:t>
            </a:r>
          </a:p>
          <a:p>
            <a:pPr marL="0" indent="0">
              <a:buNone/>
            </a:pPr>
            <a:r>
              <a:rPr lang="pl-PL" dirty="0"/>
              <a:t>3.5 Właściwa grupa kostki Rubika</a:t>
            </a:r>
          </a:p>
          <a:p>
            <a:pPr marL="0" indent="0">
              <a:buNone/>
            </a:pPr>
            <a:r>
              <a:rPr lang="pl-PL" dirty="0"/>
              <a:t>3.6 Liczba stanów kostki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11ACC7A-F2E5-E94D-7D32-79B5B7CC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987" t="26621" r="7525" b="2745"/>
          <a:stretch>
            <a:fillRect/>
          </a:stretch>
        </p:blipFill>
        <p:spPr>
          <a:xfrm>
            <a:off x="7291177" y="2131171"/>
            <a:ext cx="3491752" cy="3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A3EBF8-D128-FAB0-7C6A-5952E879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Struktura algorytmów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A7ADEA-9B26-FF38-EAE8-ACBFD0A32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Podrozdziały tego rozdziału to kolejno:</a:t>
            </a:r>
          </a:p>
          <a:p>
            <a:pPr marL="0" indent="0">
              <a:buNone/>
            </a:pPr>
            <a:r>
              <a:rPr lang="pl-PL" dirty="0"/>
              <a:t>4.1 Rząd algorytmu i algorytm odwrotny</a:t>
            </a:r>
          </a:p>
          <a:p>
            <a:pPr marL="0" indent="0">
              <a:buNone/>
            </a:pPr>
            <a:r>
              <a:rPr lang="pl-PL" dirty="0"/>
              <a:t>4.2 Algorytm symetryczny</a:t>
            </a:r>
          </a:p>
          <a:p>
            <a:pPr marL="0" indent="0">
              <a:buNone/>
            </a:pPr>
            <a:r>
              <a:rPr lang="pl-PL" dirty="0"/>
              <a:t>4.3 Komutator i sprzężenie</a:t>
            </a:r>
          </a:p>
          <a:p>
            <a:pPr marL="0" indent="0">
              <a:buNone/>
            </a:pPr>
            <a:r>
              <a:rPr lang="pl-PL" dirty="0"/>
              <a:t>4.4 Tworzenie algorytmów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7128CA9-1F32-2DC0-8F04-CFF0B2FCC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214" y="3351151"/>
            <a:ext cx="3035691" cy="76904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B28BAA3-D80E-EF42-6053-530841E1C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374" y="2286411"/>
            <a:ext cx="2524477" cy="53347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842FD48-0C88-69BD-1482-2BF2D8387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804" y="4558901"/>
            <a:ext cx="1366459" cy="7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C56943-E9DA-69FC-295B-5CE337EAF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Cel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2AA702-127E-579F-6D3B-13060582D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Celem pracy jest spojrzenie na kostkę Rubika z perspektywy różnych działów matematyki, tj. geometrii, algebry liniowej, teorii grup, kombinatoryki i topologii metrycznej.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Główny nacisk jest położony na ,,standardowe’’ kostki Rubika </a:t>
            </a:r>
            <a:r>
              <a:rPr lang="pl-PL" dirty="0" err="1"/>
              <a:t>nxnxn</a:t>
            </a:r>
            <a:r>
              <a:rPr lang="pl-PL" dirty="0"/>
              <a:t> (n naturalne i &gt;1), a w szczególności na kostkę 3x3x3. Na koniec pracy pobieżnie zostaną omówione nieregularne kostki Rubika.</a:t>
            </a:r>
          </a:p>
        </p:txBody>
      </p:sp>
    </p:spTree>
    <p:extLst>
      <p:ext uri="{BB962C8B-B14F-4D97-AF65-F5344CB8AC3E}">
        <p14:creationId xmlns:p14="http://schemas.microsoft.com/office/powerpoint/2010/main" val="34406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B078C8-AF79-7602-F02E-FC52E95D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Przestrzeń algorytmiczna i </a:t>
            </a:r>
            <a:br>
              <a:rPr lang="pl-PL" dirty="0"/>
            </a:br>
            <a:r>
              <a:rPr lang="pl-PL" dirty="0"/>
              <a:t>algorytmy optymalne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657D2A-D77A-BA4F-65E6-6AD94CD02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Podrozdziały tego rozdziału to kolejno:</a:t>
            </a:r>
          </a:p>
          <a:p>
            <a:pPr marL="0" indent="0">
              <a:buNone/>
            </a:pPr>
            <a:r>
              <a:rPr lang="pl-PL" dirty="0"/>
              <a:t>5.1 Przestrzeń algorytmiczna i różne metryki</a:t>
            </a:r>
          </a:p>
          <a:p>
            <a:pPr marL="0" indent="0">
              <a:buNone/>
            </a:pPr>
            <a:r>
              <a:rPr lang="pl-PL" dirty="0"/>
              <a:t>5.2 Algorytm optymalny</a:t>
            </a:r>
          </a:p>
          <a:p>
            <a:pPr marL="0" indent="0">
              <a:buNone/>
            </a:pPr>
            <a:r>
              <a:rPr lang="pl-PL" dirty="0"/>
              <a:t>5.3 Liczba Boga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6BB6C25-F76C-B186-52E2-F0977B504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287" y="2722748"/>
            <a:ext cx="4840431" cy="297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19C964-F154-36C4-2EC7-ABDB77DD5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Układanie kostki Rubika 3x3x3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BEE33F-C08D-BE86-7471-14DE9D539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86302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Podrozdziały tego rozdziału to kolejno:</a:t>
            </a:r>
          </a:p>
          <a:p>
            <a:pPr marL="0" indent="0">
              <a:buNone/>
            </a:pPr>
            <a:r>
              <a:rPr lang="pl-PL" dirty="0"/>
              <a:t>6.1 Metoda LBL</a:t>
            </a:r>
          </a:p>
          <a:p>
            <a:pPr marL="0" indent="0">
              <a:buNone/>
            </a:pPr>
            <a:r>
              <a:rPr lang="pl-PL" dirty="0"/>
              <a:t>6.2 Uzasadnienie struktury algorytmów metody LBL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207482-85B7-1297-4672-8790E2ED5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207" y="1912500"/>
            <a:ext cx="4009505" cy="414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B4746C-D0E1-4F96-45B2-C73035A1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Kostki Rubika wyższych rzędów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E79C83-E170-2AB9-CFB0-91BCC911C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Podrozdziały tego rozdziału to kolejno:</a:t>
            </a:r>
          </a:p>
          <a:p>
            <a:pPr marL="0" indent="0">
              <a:buNone/>
            </a:pPr>
            <a:r>
              <a:rPr lang="pl-PL" dirty="0"/>
              <a:t>7.1 Problem nierozróżnialności elementów</a:t>
            </a:r>
          </a:p>
          <a:p>
            <a:pPr marL="0" indent="0">
              <a:buNone/>
            </a:pPr>
            <a:r>
              <a:rPr lang="pl-PL" dirty="0"/>
              <a:t>7.2 Parzystość kostki</a:t>
            </a:r>
          </a:p>
          <a:p>
            <a:pPr marL="0" indent="0">
              <a:buNone/>
            </a:pPr>
            <a:r>
              <a:rPr lang="pl-PL" dirty="0"/>
              <a:t>7.3 Grupa kostki Rubika </a:t>
            </a:r>
            <a:r>
              <a:rPr lang="pl-PL" dirty="0" err="1"/>
              <a:t>nxnxn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7048F22-866C-1603-BCB2-3365F65C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269" y="1882977"/>
            <a:ext cx="3869228" cy="409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7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172253-415B-5CC5-88CD-25544B1C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Nieregularne kostki Rubika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0B8D76-8A90-1368-DFF1-FE62D74B5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Podrozdziały tego rozdziału to kolejno:</a:t>
            </a:r>
          </a:p>
          <a:p>
            <a:pPr marL="0" indent="0">
              <a:buNone/>
            </a:pPr>
            <a:r>
              <a:rPr lang="pl-PL" dirty="0"/>
              <a:t>8.1 Abstrakcyjna definicja kostki Rubika</a:t>
            </a:r>
          </a:p>
          <a:p>
            <a:pPr marL="0" indent="0">
              <a:buNone/>
            </a:pPr>
            <a:r>
              <a:rPr lang="pl-PL" dirty="0"/>
              <a:t>8.2 Podobieństwa między kostkami</a:t>
            </a:r>
          </a:p>
          <a:p>
            <a:pPr marL="0" indent="0">
              <a:buNone/>
            </a:pPr>
            <a:r>
              <a:rPr lang="pl-PL" dirty="0"/>
              <a:t>8.3 Różnice między kostkami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Następnie mamy rozdział zatytułowany ,,Zakończenie’’.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B2850E6-4EA0-C491-A188-35B9717F6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650" y="1825625"/>
            <a:ext cx="2491047" cy="249104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48EA733-F0FB-EE47-6D5F-019C69E29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604" y="1757469"/>
            <a:ext cx="2723804" cy="27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A1B47C8-47A0-4A88-8830-6DEA3B5D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92B0B5A-DDBF-AD68-7DA2-07E3D8EF8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912" y="640080"/>
            <a:ext cx="5577840" cy="55778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BBFDD-E720-4805-A9C8-129FBBF6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40C1E1F-EC2B-97AB-C52F-59D02B7B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Dziękuję za uwagę!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4BE46-4A77-42FE-9D15-065CDB2F8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31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3EEF70-9EE3-57A7-75B9-2EB94400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2899"/>
          </a:xfrm>
        </p:spPr>
        <p:txBody>
          <a:bodyPr/>
          <a:lstStyle/>
          <a:p>
            <a:pPr algn="ctr"/>
            <a:r>
              <a:rPr lang="pl-PL" dirty="0"/>
              <a:t>Bibliografia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55F15E-B2DA-BB09-74A9-17804DEA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D. Singmaster, “Notes on </a:t>
            </a:r>
            <a:r>
              <a:rPr lang="en-US" dirty="0" err="1"/>
              <a:t>rubik’s</a:t>
            </a:r>
            <a:r>
              <a:rPr lang="en-US" dirty="0"/>
              <a:t> magic cube,” Enslow Publishers, 1981</a:t>
            </a:r>
            <a:endParaRPr lang="pl-PL" dirty="0"/>
          </a:p>
          <a:p>
            <a:r>
              <a:rPr lang="en-US" dirty="0"/>
              <a:t>D. Singmaster and A. Frey, “Handbook of </a:t>
            </a:r>
            <a:r>
              <a:rPr lang="en-US" dirty="0" err="1"/>
              <a:t>cubik</a:t>
            </a:r>
            <a:r>
              <a:rPr lang="en-US" dirty="0"/>
              <a:t> math,” Hillside (NJ): Enslow Publishers, 1982</a:t>
            </a:r>
            <a:endParaRPr lang="pl-PL" dirty="0"/>
          </a:p>
          <a:p>
            <a:r>
              <a:rPr lang="pl-PL" dirty="0">
                <a:hlinkClick r:id="rId2"/>
              </a:rPr>
              <a:t>https://kostkarubika.net</a:t>
            </a:r>
            <a:endParaRPr lang="pl-PL" dirty="0"/>
          </a:p>
          <a:p>
            <a:r>
              <a:rPr lang="pl-PL" dirty="0">
                <a:hlinkClick r:id="rId3"/>
              </a:rPr>
              <a:t>https://www.worldcubeassociation.org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3612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4CDABFE-DCD0-BDD4-4430-2C3C028C9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124" y="3109453"/>
            <a:ext cx="1925435" cy="192543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AB67A79-6225-6C89-7EB4-0E081B42B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749" y="4324003"/>
            <a:ext cx="1425633" cy="142563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4BD890D-99D4-4ACD-46D8-A6974F170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470966">
            <a:off x="6933029" y="2399208"/>
            <a:ext cx="1426588" cy="142049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6CFE5F5-25DB-A935-C4AD-ED1C9DA3E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625638">
            <a:off x="3502823" y="2312538"/>
            <a:ext cx="1426588" cy="142658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D707CC1-D325-67B1-B6B0-455C66234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58593">
            <a:off x="3649502" y="4142562"/>
            <a:ext cx="1426588" cy="142658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CB60D990-1EDB-3524-DE82-D414C5F5F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667631">
            <a:off x="5312049" y="1669196"/>
            <a:ext cx="1426588" cy="142658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C0370B9-290B-0FAF-1524-A97A6759A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4287" y="20017"/>
            <a:ext cx="1567374" cy="1590885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8D7E7458-AAAB-F815-6BC7-E994A0B1D3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71601" t="29899" r="71601" b="-29899"/>
          <a:stretch>
            <a:fillRect/>
          </a:stretch>
        </p:blipFill>
        <p:spPr>
          <a:xfrm>
            <a:off x="5212312" y="2444890"/>
            <a:ext cx="4776850" cy="139065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94AB93DC-1F56-3B63-9ECF-16DF1C788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681" y="1459679"/>
            <a:ext cx="2381250" cy="14478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936812D-D68B-1E2A-3148-664294B692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914" y="4398760"/>
            <a:ext cx="3107790" cy="188544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E8F04EA5-2F13-D1AE-9509-DCBED94CC30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087" t="52193" r="13119" b="14506"/>
          <a:stretch>
            <a:fillRect/>
          </a:stretch>
        </p:blipFill>
        <p:spPr>
          <a:xfrm>
            <a:off x="8250382" y="5122010"/>
            <a:ext cx="3369906" cy="9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F55D57-A492-83FD-A533-255A4B7AF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Schemat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8047FC-BB81-60E6-86FC-E2BD68138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Proponowane rozdziały pracy są następujące:</a:t>
            </a:r>
          </a:p>
          <a:p>
            <a:pPr marL="514350" indent="-514350">
              <a:buAutoNum type="arabicPeriod"/>
            </a:pPr>
            <a:r>
              <a:rPr lang="pl-PL" dirty="0"/>
              <a:t>Wprowadzenie</a:t>
            </a:r>
          </a:p>
          <a:p>
            <a:pPr marL="514350" indent="-514350">
              <a:buAutoNum type="arabicPeriod"/>
            </a:pPr>
            <a:r>
              <a:rPr lang="pl-PL" dirty="0"/>
              <a:t>Kostka Rubika jako obiekt geometryczny. Podstawowe pojęcia związane z kostką</a:t>
            </a:r>
          </a:p>
          <a:p>
            <a:pPr marL="514350" indent="-514350">
              <a:buAutoNum type="arabicPeriod"/>
            </a:pPr>
            <a:r>
              <a:rPr lang="pl-PL" dirty="0"/>
              <a:t>Grupa kostki Rubika 3x3x3</a:t>
            </a:r>
          </a:p>
          <a:p>
            <a:pPr marL="514350" indent="-514350">
              <a:buAutoNum type="arabicPeriod"/>
            </a:pPr>
            <a:r>
              <a:rPr lang="pl-PL" dirty="0"/>
              <a:t>Struktura algorytmów</a:t>
            </a:r>
          </a:p>
          <a:p>
            <a:pPr marL="514350" indent="-514350">
              <a:buAutoNum type="arabicPeriod"/>
            </a:pPr>
            <a:r>
              <a:rPr lang="pl-PL" dirty="0"/>
              <a:t>Przestrzeń algorytmiczna i algorytmy optymalne</a:t>
            </a:r>
          </a:p>
          <a:p>
            <a:pPr marL="514350" indent="-514350">
              <a:buAutoNum type="arabicPeriod"/>
            </a:pPr>
            <a:r>
              <a:rPr lang="pl-PL" dirty="0"/>
              <a:t>Układanie kostki Rubika 3x3x3</a:t>
            </a:r>
          </a:p>
          <a:p>
            <a:pPr marL="514350" indent="-514350">
              <a:buAutoNum type="arabicPeriod"/>
            </a:pPr>
            <a:r>
              <a:rPr lang="pl-PL" dirty="0"/>
              <a:t>Kostki Rubika wyższych rzędów</a:t>
            </a:r>
          </a:p>
          <a:p>
            <a:pPr marL="514350" indent="-514350">
              <a:buAutoNum type="arabicPeriod"/>
            </a:pPr>
            <a:r>
              <a:rPr lang="pl-PL" dirty="0"/>
              <a:t>Nieregularne kostki Rubika</a:t>
            </a:r>
          </a:p>
          <a:p>
            <a:pPr marL="514350" indent="-514350">
              <a:buAutoNum type="arabicPeriod"/>
            </a:pPr>
            <a:r>
              <a:rPr lang="pl-PL" dirty="0"/>
              <a:t>Zakończenie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049787D-9E12-9C2A-2B0F-D376FED26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854" y="3524510"/>
            <a:ext cx="2800864" cy="24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88C8C4-8F8F-0CAF-B252-4FFE6B68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Aktualne postępy w pisaniu pracy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A6E4128-E239-BCC7-5A77-2EC92D5D63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u="sng" dirty="0"/>
              <a:t>Co zostało już napisane:</a:t>
            </a:r>
          </a:p>
          <a:p>
            <a:pPr marL="0" indent="0">
              <a:buNone/>
            </a:pPr>
            <a:r>
              <a:rPr lang="pl-PL" dirty="0"/>
              <a:t>Rozdziały 1 i 2 oraz dwa pierwsze podrozdziały rozdziału 3 (przypomnienie podstawowych pojęć i faktów z teorii grup i permutacji).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D21ED81-AF63-7684-ECD0-4278DFD2BF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u="sng" dirty="0"/>
              <a:t>Co nie zostało jeszcze napisane:</a:t>
            </a:r>
          </a:p>
          <a:p>
            <a:pPr marL="0" indent="0">
              <a:buNone/>
            </a:pPr>
            <a:r>
              <a:rPr lang="pl-PL" dirty="0"/>
              <a:t>Reszta rozdziału 3 oraz rozdziały 4-9.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8CB9BD9-3900-C5FA-583C-ABE2BC90E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9" b="7860"/>
          <a:stretch>
            <a:fillRect/>
          </a:stretch>
        </p:blipFill>
        <p:spPr>
          <a:xfrm>
            <a:off x="2267644" y="4509655"/>
            <a:ext cx="1860822" cy="172073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47E8F23-E689-5761-02ED-E0F3DB086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960" y="4979670"/>
            <a:ext cx="1146291" cy="114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9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9A80E6-06C3-3549-5C35-67C7465F1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Wprowadzenie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9CC2B3-9BE0-C8EF-C31B-25578941A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6427124" cy="453361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dirty="0"/>
              <a:t>Podrozdziały tego rozdziału to kolejno:</a:t>
            </a:r>
          </a:p>
          <a:p>
            <a:pPr marL="0" indent="0">
              <a:buNone/>
            </a:pPr>
            <a:r>
              <a:rPr lang="pl-PL" dirty="0"/>
              <a:t> 1.1 Cel pracy, </a:t>
            </a:r>
          </a:p>
          <a:p>
            <a:pPr marL="0" indent="0">
              <a:buNone/>
            </a:pPr>
            <a:r>
              <a:rPr lang="pl-PL" dirty="0"/>
              <a:t>1.2 Krótka historia kostki Rubika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Krótka historia kostki Rubika:</a:t>
            </a:r>
          </a:p>
          <a:p>
            <a:pPr marL="0" indent="0">
              <a:buNone/>
            </a:pPr>
            <a:r>
              <a:rPr lang="pl-PL" dirty="0"/>
              <a:t>Początki kostki Rubika są dosyć niepozorne. W 1974 r. węgierski profesor architektury Budapesztańskiej Akademii Sztuki Użytkowej - Erno Rubik - stworzył trójwymiarowy obiekt przypominający sześcian, który posiadał obracające się elementy. Celem, który przyświecał Rubikowi przy wynalezieniu kostki miała być pomoc studentom w zrozumieniu przestrzeni. Gdy przyniósł on kostkę na zajęcia, okazało się, że studenci mają problem z jej ułożeniem. Samemu Rubikowi przywrócenie kolorów na właściwe miejsce zajęło miesiąc, a dopiero po wielu treningach czas na ułożenie kostki zredukował się do kilku minut. Rubik dostrzegł w kostce potencjał interesującej, trudnej łamigłówki i postanowił opatentować swój wynalazek. Pierwsza partia pięciu tysięcy kostek pojawiła się w węgierskich sklepach w 1977 r. i rozeszła się błyskawicznie. Przez dwa lata od wprowadzenia łamigłówki na węgierski rynek sprzedała się ona w liczbie około 300 tysięcy sztuk. Jeszcze w 1977 r. powstał klub kostki Rubika, a na pierwszym jego spotkaniu pojawiło się aż 2000 osób. Wynalazek stał się prawdziwym hitem na Węgrzech, ale już niedługo kostkę miał poznać cały świat. W 1978 r. węgierski matematyk- </a:t>
            </a:r>
            <a:r>
              <a:rPr lang="pl-PL" dirty="0" err="1"/>
              <a:t>Tamas</a:t>
            </a:r>
            <a:r>
              <a:rPr lang="pl-PL" dirty="0"/>
              <a:t> </a:t>
            </a:r>
            <a:r>
              <a:rPr lang="pl-PL" dirty="0" err="1"/>
              <a:t>Varga</a:t>
            </a:r>
            <a:r>
              <a:rPr lang="pl-PL" dirty="0"/>
              <a:t>- wziął ze sobą kilka sztuk zabawki na odbywający się w Helsinkach Międzynarodowy Kongres Matematyków. Podarował on kostki swoim znajomym z zagranicy. Niedługo potem otrzymał od nich prośbę o nadesłanie większej liczby sztuk tej łamigłówki, wraz z instrukcją, jak ją ułożyć. W 1979 r. kostka została zaprezentowana na stoisku jednego z producentów zabawek. Rok później artykuły o kostce zaczęły pojawiać się w popularnych czasopismach, a telewizja BBC wyemitowała program, w którym pokazano młodych ludzi układających kostkę na czas. Ponadto przez jakiś czas w amerykańskiej telewizji regularnie pojawiał się program pt. ,,Rubik, The </a:t>
            </a:r>
            <a:r>
              <a:rPr lang="pl-PL" dirty="0" err="1"/>
              <a:t>Amazing</a:t>
            </a:r>
            <a:r>
              <a:rPr lang="pl-PL" dirty="0"/>
              <a:t> </a:t>
            </a:r>
            <a:r>
              <a:rPr lang="pl-PL" dirty="0" err="1"/>
              <a:t>Cube</a:t>
            </a:r>
            <a:r>
              <a:rPr lang="pl-PL" dirty="0"/>
              <a:t>''. W tym okresie kostka Rubika była najbardziej rozchwytywanym towarem w sklepach zabawkarskich, a do teraz sprzedała się w liczbie ponad 280 milionów sztuk na całym świecie. Spopularyzowano również układanie kostki na czas. W 1980 r. rekord świata w układaniu tej łamigłówki wynosił 54 sekundy, w 1982 r. były to już tylko niecałe 23 sekundy, a obecnie rekord ten wynosi mniej niż 5 sekund. Począwszy od 1982 r., aż do teraz, corocznie WCA (World </a:t>
            </a:r>
            <a:r>
              <a:rPr lang="pl-PL" dirty="0" err="1"/>
              <a:t>Cube</a:t>
            </a:r>
            <a:r>
              <a:rPr lang="pl-PL" dirty="0"/>
              <a:t> </a:t>
            </a:r>
            <a:r>
              <a:rPr lang="pl-PL" dirty="0" err="1"/>
              <a:t>Association</a:t>
            </a:r>
            <a:r>
              <a:rPr lang="pl-PL" dirty="0"/>
              <a:t>) organizuje zawody w układaniu kostki Rubika na czas. Obecnie dotyczy to nie tylko tradycyjnej kostki Rubika 3x3 x3, ale także kostek innych rzędów, a nawet nieregularnych łamigłówek o podobnym mechanizmie działania. Odbywają się także zawody w układaniu kostki Rubika 3x3x3 bez patrzenia, w jak najmniejszej liczbie ruchów, czy też jedną ręką. Widać więc wyraźnie, jak na przestrzeni kilkudziesięciu lat kostka Rubika przeszła drogę od pomocy naukowej, przez popularną zabawkę, do obiektu zawodów sportowych.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941330-7205-1EA3-2252-AB15B704C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685" y="2425555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066E8F-3D42-35A6-18C4-F300F82F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31"/>
            <a:ext cx="10515600" cy="147455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Kostka Rubika jako obiekt geometryczny. </a:t>
            </a:r>
            <a:br>
              <a:rPr lang="pl-PL" sz="4000" dirty="0"/>
            </a:br>
            <a:r>
              <a:rPr lang="pl-PL" sz="4000" dirty="0"/>
              <a:t>Podstawowe pojęcia związane z kostką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47388A-75D6-B88A-83CB-CD746DCFB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Podrozdziały tego rozdziału to kolejno: </a:t>
            </a:r>
          </a:p>
          <a:p>
            <a:pPr marL="0" indent="0">
              <a:buNone/>
            </a:pPr>
            <a:r>
              <a:rPr lang="pl-PL" dirty="0"/>
              <a:t>2.1Intuicyjna definicja kostki Rubika i związanych z nią pojęć,</a:t>
            </a:r>
          </a:p>
          <a:p>
            <a:pPr marL="0" indent="0">
              <a:buNone/>
            </a:pPr>
            <a:r>
              <a:rPr lang="pl-PL" dirty="0"/>
              <a:t>2.2 Kostka Rubika w trójwymiarowym układzie współrzędnych, </a:t>
            </a:r>
          </a:p>
          <a:p>
            <a:pPr marL="0" indent="0">
              <a:buNone/>
            </a:pPr>
            <a:r>
              <a:rPr lang="pl-PL" dirty="0"/>
              <a:t>2.3 Umowna notacja warstw i elementów kostki, </a:t>
            </a:r>
          </a:p>
          <a:p>
            <a:pPr marL="0" indent="0">
              <a:buNone/>
            </a:pPr>
            <a:r>
              <a:rPr lang="pl-PL" dirty="0"/>
              <a:t>2.4 Kilka twierdzeń o warstwach kostki Rubika, </a:t>
            </a:r>
          </a:p>
          <a:p>
            <a:pPr marL="0" indent="0">
              <a:buNone/>
            </a:pPr>
            <a:r>
              <a:rPr lang="pl-PL" dirty="0"/>
              <a:t>2.5 Intuicyjne definicje pojęć ruchu i algorytmu, </a:t>
            </a:r>
          </a:p>
          <a:p>
            <a:pPr marL="0" indent="0">
              <a:buNone/>
            </a:pPr>
            <a:r>
              <a:rPr lang="pl-PL" dirty="0"/>
              <a:t>2.6 Umowna notacja ruchów warstwami kostki, </a:t>
            </a:r>
          </a:p>
          <a:p>
            <a:pPr marL="0" indent="0">
              <a:buNone/>
            </a:pPr>
            <a:r>
              <a:rPr lang="pl-PL" dirty="0"/>
              <a:t>2.7 Algorytm jako złożenie przekształceń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D945B2-F344-5247-BCEC-8B4416CAB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490" y="3309069"/>
            <a:ext cx="3618374" cy="271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F5690A-8ACC-7B82-A88D-D391F36BF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Intuicyjna definicja kostki Rubika i </a:t>
            </a:r>
            <a:br>
              <a:rPr lang="pl-PL" dirty="0"/>
            </a:br>
            <a:r>
              <a:rPr lang="pl-PL" dirty="0"/>
              <a:t>związanych z nią pojęć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F4D6A37-6D83-03F7-1FDC-A29F4E011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123" y="1863032"/>
            <a:ext cx="4752118" cy="43513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361EF15-912D-F2B7-1570-9340DC877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723" y="1863032"/>
            <a:ext cx="4472833" cy="43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E33D04-C97B-2AA4-D996-9B6AF565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Kostka Rubika w trójwymiarowym </a:t>
            </a:r>
            <a:br>
              <a:rPr lang="pl-PL" dirty="0"/>
            </a:br>
            <a:r>
              <a:rPr lang="pl-PL" dirty="0"/>
              <a:t>układzie współrzędnych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307ABEB-7136-C019-7525-6943E157A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333" y="1829780"/>
            <a:ext cx="4478455" cy="4463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5E4C3A4-5781-E6F7-3DB3-EEC42D570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638" y="1915818"/>
            <a:ext cx="5176042" cy="91341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E332722-5A3A-6BC4-F69C-EA6EC78A1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38" y="3383766"/>
            <a:ext cx="5126588" cy="25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TM02900688[[fn=Faseta]]</Template>
  <TotalTime>295</TotalTime>
  <Words>1033</Words>
  <Application>Microsoft Office PowerPoint</Application>
  <PresentationFormat>Panoramiczny</PresentationFormat>
  <Paragraphs>103</Paragraphs>
  <Slides>25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25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Cambria Math</vt:lpstr>
      <vt:lpstr>Trebuchet MS</vt:lpstr>
      <vt:lpstr>Wingdings 3</vt:lpstr>
      <vt:lpstr>Faseta</vt:lpstr>
      <vt:lpstr>Berlin</vt:lpstr>
      <vt:lpstr>Retrospekcja</vt:lpstr>
      <vt:lpstr>Różne spojrzenia na  kostkę Rubika</vt:lpstr>
      <vt:lpstr>Cel pracy</vt:lpstr>
      <vt:lpstr>Prezentacja programu PowerPoint</vt:lpstr>
      <vt:lpstr>Schemat pracy</vt:lpstr>
      <vt:lpstr>Aktualne postępy w pisaniu pracy</vt:lpstr>
      <vt:lpstr>Wprowadzenie</vt:lpstr>
      <vt:lpstr>Kostka Rubika jako obiekt geometryczny.  Podstawowe pojęcia związane z kostką </vt:lpstr>
      <vt:lpstr>Intuicyjna definicja kostki Rubika i  związanych z nią pojęć</vt:lpstr>
      <vt:lpstr>Kostka Rubika w trójwymiarowym  układzie współrzędnych</vt:lpstr>
      <vt:lpstr>Prezentacja programu PowerPoint</vt:lpstr>
      <vt:lpstr>Prezentacja programu PowerPoint</vt:lpstr>
      <vt:lpstr>Intuicyjne definicje pojęć ruchu i algorytmu</vt:lpstr>
      <vt:lpstr>Umowna notacja warstw i elementów kostki+ umowna notacja ruchów warstwami kostki</vt:lpstr>
      <vt:lpstr>Kilka twierdzeń o warstwach kostki Rubika</vt:lpstr>
      <vt:lpstr>Prezentacja programu PowerPoint</vt:lpstr>
      <vt:lpstr>Prezentacja programu PowerPoint</vt:lpstr>
      <vt:lpstr>Algorytm jako złożenie przekształceń</vt:lpstr>
      <vt:lpstr>Grupa kostki Rubika 3x3x3</vt:lpstr>
      <vt:lpstr>Struktura algorytmów</vt:lpstr>
      <vt:lpstr>Przestrzeń algorytmiczna i  algorytmy optymalne</vt:lpstr>
      <vt:lpstr>Układanie kostki Rubika 3x3x3</vt:lpstr>
      <vt:lpstr>Kostki Rubika wyższych rzędów</vt:lpstr>
      <vt:lpstr>Nieregularne kostki Rubika</vt:lpstr>
      <vt:lpstr>Dziękuję za uwagę!</vt:lpstr>
      <vt:lpstr>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Mikołaj Zawada</dc:creator>
  <cp:lastModifiedBy>Mikołaj Zawada</cp:lastModifiedBy>
  <cp:revision>9</cp:revision>
  <dcterms:created xsi:type="dcterms:W3CDTF">2026-04-13T18:11:58Z</dcterms:created>
  <dcterms:modified xsi:type="dcterms:W3CDTF">2026-04-14T10:47:56Z</dcterms:modified>
</cp:coreProperties>
</file>